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8" r:id="rId2"/>
    <p:sldId id="299" r:id="rId3"/>
    <p:sldId id="266" r:id="rId4"/>
    <p:sldId id="257" r:id="rId5"/>
    <p:sldId id="268" r:id="rId6"/>
    <p:sldId id="269" r:id="rId7"/>
    <p:sldId id="270" r:id="rId8"/>
    <p:sldId id="274" r:id="rId9"/>
    <p:sldId id="264" r:id="rId10"/>
    <p:sldId id="267" r:id="rId11"/>
    <p:sldId id="271" r:id="rId12"/>
    <p:sldId id="273" r:id="rId13"/>
    <p:sldId id="275" r:id="rId14"/>
    <p:sldId id="277" r:id="rId15"/>
    <p:sldId id="281" r:id="rId16"/>
    <p:sldId id="265" r:id="rId17"/>
    <p:sldId id="287" r:id="rId18"/>
    <p:sldId id="285" r:id="rId19"/>
    <p:sldId id="282" r:id="rId20"/>
    <p:sldId id="289" r:id="rId21"/>
    <p:sldId id="290" r:id="rId22"/>
    <p:sldId id="276" r:id="rId23"/>
    <p:sldId id="292" r:id="rId24"/>
    <p:sldId id="293" r:id="rId25"/>
    <p:sldId id="294" r:id="rId26"/>
    <p:sldId id="291" r:id="rId27"/>
    <p:sldId id="278" r:id="rId28"/>
    <p:sldId id="288" r:id="rId29"/>
    <p:sldId id="284" r:id="rId30"/>
    <p:sldId id="283" r:id="rId31"/>
    <p:sldId id="295" r:id="rId32"/>
    <p:sldId id="296" r:id="rId33"/>
    <p:sldId id="279" r:id="rId34"/>
    <p:sldId id="280" r:id="rId35"/>
    <p:sldId id="297" r:id="rId36"/>
    <p:sldId id="258" r:id="rId37"/>
    <p:sldId id="259" r:id="rId38"/>
    <p:sldId id="260" r:id="rId39"/>
    <p:sldId id="261" r:id="rId40"/>
    <p:sldId id="262" r:id="rId41"/>
    <p:sldId id="263" r:id="rId4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66884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55838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1620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2790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902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160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66881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01611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33109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77507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24290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981C04-9DCB-4512-9186-125749E2515F}" type="datetimeFigureOut">
              <a:rPr lang="hu-HU" smtClean="0"/>
              <a:t>2023. 08. 29.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AA3EE-F028-4403-9D28-10F6D94C4E9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590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30056" y="1207698"/>
            <a:ext cx="9144000" cy="4370522"/>
          </a:xfrm>
        </p:spPr>
        <p:txBody>
          <a:bodyPr>
            <a:normAutofit fontScale="90000"/>
          </a:bodyPr>
          <a:lstStyle/>
          <a:p>
            <a:r>
              <a:rPr lang="hu-HU" dirty="0" smtClean="0"/>
              <a:t/>
            </a:r>
            <a:br>
              <a:rPr lang="hu-HU" dirty="0" smtClean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dirty="0"/>
              <a:t/>
            </a:r>
            <a:br>
              <a:rPr lang="hu-HU" dirty="0"/>
            </a:br>
            <a:r>
              <a:rPr lang="hu-HU" dirty="0" smtClean="0"/>
              <a:t/>
            </a:r>
            <a:br>
              <a:rPr lang="hu-HU" dirty="0" smtClean="0"/>
            </a:br>
            <a:r>
              <a:rPr lang="hu-HU" sz="5600" b="1" dirty="0" smtClean="0"/>
              <a:t>Géza Horváth</a:t>
            </a:r>
            <a:br>
              <a:rPr lang="hu-HU" sz="5600" b="1" dirty="0" smtClean="0"/>
            </a:br>
            <a:r>
              <a:rPr lang="hu-HU" sz="5600" b="1" dirty="0" smtClean="0"/>
              <a:t/>
            </a:r>
            <a:br>
              <a:rPr lang="hu-HU" sz="5600" b="1" dirty="0" smtClean="0"/>
            </a:br>
            <a:r>
              <a:rPr lang="hu-HU" sz="5600" b="1" dirty="0" err="1" smtClean="0"/>
              <a:t>Protestantische</a:t>
            </a:r>
            <a:r>
              <a:rPr lang="hu-HU" sz="5600" b="1" dirty="0" smtClean="0"/>
              <a:t> </a:t>
            </a:r>
            <a:r>
              <a:rPr lang="hu-HU" sz="5600" b="1" dirty="0" err="1" smtClean="0"/>
              <a:t>Traditionen</a:t>
            </a:r>
            <a:r>
              <a:rPr lang="hu-HU" sz="5600" b="1" dirty="0" smtClean="0"/>
              <a:t> in der </a:t>
            </a:r>
            <a:r>
              <a:rPr lang="hu-HU" sz="5600" b="1" dirty="0" err="1" smtClean="0"/>
              <a:t>deutschsprachigen</a:t>
            </a:r>
            <a:r>
              <a:rPr lang="hu-HU" sz="5600" b="1" dirty="0" smtClean="0"/>
              <a:t> </a:t>
            </a:r>
            <a:r>
              <a:rPr lang="hu-HU" sz="5600" b="1" dirty="0" err="1" smtClean="0"/>
              <a:t>Literatur</a:t>
            </a:r>
            <a:r>
              <a:rPr lang="hu-HU" sz="5600" b="1" dirty="0"/>
              <a:t> </a:t>
            </a:r>
            <a:r>
              <a:rPr lang="hu-HU" sz="5600" b="1" dirty="0" smtClean="0"/>
              <a:t>X.</a:t>
            </a:r>
            <a:r>
              <a:rPr lang="hu-HU" sz="5600" dirty="0" smtClean="0"/>
              <a:t/>
            </a:r>
            <a:br>
              <a:rPr lang="hu-HU" sz="5600" dirty="0" smtClean="0"/>
            </a:br>
            <a:endParaRPr lang="hu-HU" sz="56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9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77815" y="13485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/>
              <a:t>Calw</a:t>
            </a:r>
            <a:r>
              <a:rPr lang="hu-HU" sz="3600" b="1" dirty="0" smtClean="0"/>
              <a:t> – die </a:t>
            </a:r>
            <a:r>
              <a:rPr lang="hu-HU" sz="3600" b="1" dirty="0" err="1" smtClean="0"/>
              <a:t>Geburtsstadt</a:t>
            </a:r>
            <a:r>
              <a:rPr lang="hu-HU" sz="3600" b="1" dirty="0" smtClean="0"/>
              <a:t> an der </a:t>
            </a:r>
            <a:r>
              <a:rPr lang="hu-HU" sz="3600" b="1" dirty="0" err="1" smtClean="0"/>
              <a:t>Nagold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im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nördlichen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Schwarzwald</a:t>
            </a:r>
            <a:endParaRPr lang="hu-HU" sz="3600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29883" y="2809037"/>
            <a:ext cx="4933950" cy="3695700"/>
          </a:xfrm>
          <a:prstGeom prst="rect">
            <a:avLst/>
          </a:prstGeom>
        </p:spPr>
      </p:pic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90885" y="3018587"/>
            <a:ext cx="5257800" cy="34861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5087" y="1284285"/>
            <a:ext cx="11417825" cy="1491666"/>
          </a:xfrm>
        </p:spPr>
        <p:txBody>
          <a:bodyPr>
            <a:noAutofit/>
          </a:bodyPr>
          <a:lstStyle/>
          <a:p>
            <a:pPr algn="ctr"/>
            <a:r>
              <a:rPr lang="hu-HU" sz="3600" b="1" dirty="0" err="1" smtClean="0"/>
              <a:t>Das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ev.-theol</a:t>
            </a:r>
            <a:r>
              <a:rPr lang="hu-HU" sz="3600" b="1" dirty="0" smtClean="0"/>
              <a:t>. </a:t>
            </a:r>
            <a:r>
              <a:rPr lang="hu-HU" sz="3600" b="1" dirty="0" err="1" smtClean="0"/>
              <a:t>Seminar</a:t>
            </a:r>
            <a:r>
              <a:rPr lang="hu-HU" sz="3600" b="1" dirty="0" smtClean="0"/>
              <a:t> in </a:t>
            </a:r>
            <a:r>
              <a:rPr lang="hu-HU" sz="3600" b="1" dirty="0" err="1" smtClean="0"/>
              <a:t>Maulbronn</a:t>
            </a:r>
            <a:r>
              <a:rPr lang="hu-HU" sz="3600" b="1" dirty="0" smtClean="0"/>
              <a:t>. </a:t>
            </a:r>
            <a:r>
              <a:rPr lang="hu-HU" sz="3600" b="1" dirty="0" err="1" smtClean="0"/>
              <a:t>Ehemaliges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Zisterzienserkloster</a:t>
            </a:r>
            <a:r>
              <a:rPr lang="hu-HU" sz="3600" b="1" dirty="0" smtClean="0"/>
              <a:t>, </a:t>
            </a:r>
            <a:r>
              <a:rPr lang="hu-HU" sz="3600" b="1" dirty="0" err="1" smtClean="0"/>
              <a:t>seit</a:t>
            </a:r>
            <a:r>
              <a:rPr lang="hu-HU" sz="3600" b="1" dirty="0" smtClean="0"/>
              <a:t> 1993 </a:t>
            </a:r>
            <a:r>
              <a:rPr lang="hu-HU" sz="3600" b="1" dirty="0" err="1" smtClean="0"/>
              <a:t>Weltkulturerbe</a:t>
            </a:r>
            <a:r>
              <a:rPr lang="hu-HU" sz="3600" b="1" dirty="0" smtClean="0"/>
              <a:t> des UNESCO</a:t>
            </a:r>
            <a:endParaRPr lang="hu-HU" sz="3600" b="1" dirty="0"/>
          </a:p>
        </p:txBody>
      </p:sp>
      <p:pic>
        <p:nvPicPr>
          <p:cNvPr id="6" name="Tartalom helye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8888" y="2990475"/>
            <a:ext cx="5334000" cy="3429000"/>
          </a:xfrm>
          <a:prstGeom prst="rect">
            <a:avLst/>
          </a:prstGeom>
        </p:spPr>
      </p:pic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571586" y="3619125"/>
            <a:ext cx="6534150" cy="280035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4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650006" y="767751"/>
            <a:ext cx="3932237" cy="1600200"/>
          </a:xfrm>
        </p:spPr>
        <p:txBody>
          <a:bodyPr>
            <a:normAutofit/>
          </a:bodyPr>
          <a:lstStyle/>
          <a:p>
            <a:pPr algn="ctr"/>
            <a:r>
              <a:rPr lang="hu-HU" b="1" dirty="0" err="1" smtClean="0"/>
              <a:t>Das</a:t>
            </a:r>
            <a:r>
              <a:rPr lang="hu-HU" b="1" dirty="0" smtClean="0"/>
              <a:t> </a:t>
            </a:r>
            <a:r>
              <a:rPr lang="hu-HU" b="1" dirty="0" err="1" smtClean="0"/>
              <a:t>Evangelische</a:t>
            </a:r>
            <a:r>
              <a:rPr lang="hu-HU" b="1" dirty="0" smtClean="0"/>
              <a:t> Stift Tübingen</a:t>
            </a:r>
            <a:endParaRPr lang="hu-HU" b="1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312" y="1524718"/>
            <a:ext cx="6063424" cy="3884044"/>
          </a:xfrm>
          <a:prstGeom prst="rect">
            <a:avLst/>
          </a:prstGeom>
        </p:spPr>
      </p:pic>
      <p:sp>
        <p:nvSpPr>
          <p:cNvPr id="7" name="Szöveg helye 6"/>
          <p:cNvSpPr>
            <a:spLocks noGrp="1"/>
          </p:cNvSpPr>
          <p:nvPr>
            <p:ph type="body" sz="half" idx="2"/>
          </p:nvPr>
        </p:nvSpPr>
        <p:spPr>
          <a:xfrm>
            <a:off x="650006" y="2735253"/>
            <a:ext cx="4600117" cy="3991595"/>
          </a:xfrm>
        </p:spPr>
        <p:txBody>
          <a:bodyPr>
            <a:noAutofit/>
          </a:bodyPr>
          <a:lstStyle/>
          <a:p>
            <a:pPr algn="ctr"/>
            <a:r>
              <a:rPr lang="hu-HU" sz="1800" dirty="0" err="1" smtClean="0"/>
              <a:t>Seit</a:t>
            </a:r>
            <a:r>
              <a:rPr lang="hu-HU" sz="1800" dirty="0" smtClean="0"/>
              <a:t> 1536, </a:t>
            </a:r>
            <a:r>
              <a:rPr lang="hu-HU" sz="1800" dirty="0" err="1" smtClean="0"/>
              <a:t>wichtige</a:t>
            </a:r>
            <a:r>
              <a:rPr lang="hu-HU" sz="1800" dirty="0" smtClean="0"/>
              <a:t> </a:t>
            </a:r>
            <a:r>
              <a:rPr lang="hu-HU" sz="1800" dirty="0" err="1" smtClean="0"/>
              <a:t>Studienbereiche</a:t>
            </a:r>
            <a:r>
              <a:rPr lang="hu-HU" sz="1800" dirty="0" smtClean="0"/>
              <a:t>: </a:t>
            </a:r>
            <a:r>
              <a:rPr lang="hu-HU" sz="1800" dirty="0" err="1" smtClean="0"/>
              <a:t>Philosophie</a:t>
            </a:r>
            <a:r>
              <a:rPr lang="hu-HU" sz="1800" dirty="0" smtClean="0"/>
              <a:t>, </a:t>
            </a:r>
            <a:r>
              <a:rPr lang="hu-HU" sz="1800" dirty="0" err="1" smtClean="0"/>
              <a:t>Sprachen</a:t>
            </a:r>
            <a:r>
              <a:rPr lang="hu-HU" sz="1800" dirty="0" smtClean="0"/>
              <a:t>, </a:t>
            </a:r>
            <a:r>
              <a:rPr lang="hu-HU" sz="1800" dirty="0" err="1" smtClean="0"/>
              <a:t>Musik</a:t>
            </a:r>
            <a:endParaRPr lang="hu-HU" sz="1800" dirty="0" smtClean="0"/>
          </a:p>
          <a:p>
            <a:pPr algn="ctr"/>
            <a:r>
              <a:rPr lang="hu-HU" sz="1800" dirty="0" err="1" smtClean="0"/>
              <a:t>Einige</a:t>
            </a:r>
            <a:r>
              <a:rPr lang="hu-HU" sz="1800" dirty="0" smtClean="0"/>
              <a:t> </a:t>
            </a:r>
            <a:r>
              <a:rPr lang="hu-HU" sz="1800" dirty="0" err="1" smtClean="0"/>
              <a:t>bekannte</a:t>
            </a:r>
            <a:r>
              <a:rPr lang="hu-HU" sz="1800" dirty="0" smtClean="0"/>
              <a:t> </a:t>
            </a:r>
            <a:r>
              <a:rPr lang="hu-HU" sz="1800" dirty="0" err="1" smtClean="0"/>
              <a:t>Stipendiaten</a:t>
            </a:r>
            <a:r>
              <a:rPr lang="hu-HU" sz="1800" dirty="0" smtClean="0"/>
              <a:t>:</a:t>
            </a:r>
            <a:endParaRPr lang="hu-HU" sz="1800" dirty="0"/>
          </a:p>
          <a:p>
            <a:pPr algn="ctr"/>
            <a:r>
              <a:rPr lang="hu-HU" sz="1800" dirty="0" smtClean="0"/>
              <a:t>Johannes </a:t>
            </a:r>
            <a:r>
              <a:rPr lang="hu-HU" sz="1800" b="1" dirty="0" smtClean="0"/>
              <a:t>Kepler</a:t>
            </a:r>
            <a:r>
              <a:rPr lang="hu-HU" sz="1800" dirty="0" smtClean="0"/>
              <a:t>, </a:t>
            </a:r>
            <a:r>
              <a:rPr lang="hu-HU" sz="1800" dirty="0" err="1" smtClean="0"/>
              <a:t>Astronom</a:t>
            </a:r>
            <a:endParaRPr lang="hu-HU" sz="1800" dirty="0" smtClean="0"/>
          </a:p>
          <a:p>
            <a:pPr algn="ctr"/>
            <a:r>
              <a:rPr lang="hu-HU" sz="1800" dirty="0" err="1" smtClean="0"/>
              <a:t>G.W.Fr</a:t>
            </a:r>
            <a:r>
              <a:rPr lang="hu-HU" sz="1800" dirty="0" smtClean="0"/>
              <a:t>. </a:t>
            </a:r>
            <a:r>
              <a:rPr lang="hu-HU" sz="1800" b="1" dirty="0" smtClean="0"/>
              <a:t>Hegel,</a:t>
            </a:r>
            <a:r>
              <a:rPr lang="hu-HU" sz="1800" dirty="0" smtClean="0"/>
              <a:t> </a:t>
            </a:r>
            <a:r>
              <a:rPr lang="hu-HU" sz="1800" dirty="0" err="1" smtClean="0"/>
              <a:t>Philosoph</a:t>
            </a:r>
            <a:endParaRPr lang="hu-HU" sz="1800" dirty="0" smtClean="0"/>
          </a:p>
          <a:p>
            <a:pPr algn="ctr"/>
            <a:r>
              <a:rPr lang="hu-HU" sz="1800" dirty="0" err="1" smtClean="0"/>
              <a:t>Fr</a:t>
            </a:r>
            <a:r>
              <a:rPr lang="hu-HU" sz="1800" dirty="0" smtClean="0"/>
              <a:t>. </a:t>
            </a:r>
            <a:r>
              <a:rPr lang="hu-HU" sz="1800" b="1" dirty="0" err="1" smtClean="0"/>
              <a:t>Schelling</a:t>
            </a:r>
            <a:r>
              <a:rPr lang="hu-HU" sz="1800" dirty="0" smtClean="0"/>
              <a:t>, </a:t>
            </a:r>
            <a:r>
              <a:rPr lang="hu-HU" sz="1800" dirty="0" err="1" smtClean="0"/>
              <a:t>Philosoph</a:t>
            </a:r>
            <a:endParaRPr lang="hu-HU" sz="1800" dirty="0" smtClean="0"/>
          </a:p>
          <a:p>
            <a:pPr algn="ctr"/>
            <a:r>
              <a:rPr lang="hu-HU" sz="1800" dirty="0" err="1" smtClean="0"/>
              <a:t>Fr</a:t>
            </a:r>
            <a:r>
              <a:rPr lang="hu-HU" sz="1800" dirty="0" smtClean="0"/>
              <a:t>. </a:t>
            </a:r>
            <a:r>
              <a:rPr lang="hu-HU" sz="1800" b="1" dirty="0" smtClean="0"/>
              <a:t>Hölderlin</a:t>
            </a:r>
            <a:r>
              <a:rPr lang="hu-HU" sz="1800" dirty="0" smtClean="0"/>
              <a:t>, </a:t>
            </a:r>
            <a:r>
              <a:rPr lang="hu-HU" sz="1800" dirty="0" err="1" smtClean="0"/>
              <a:t>Dichter</a:t>
            </a:r>
            <a:endParaRPr lang="hu-HU" sz="1800" dirty="0" smtClean="0"/>
          </a:p>
          <a:p>
            <a:pPr algn="ctr"/>
            <a:r>
              <a:rPr lang="hu-HU" sz="1800" dirty="0" smtClean="0"/>
              <a:t>E. </a:t>
            </a:r>
            <a:r>
              <a:rPr lang="hu-HU" sz="1800" b="1" dirty="0" err="1" smtClean="0"/>
              <a:t>Mörike</a:t>
            </a:r>
            <a:r>
              <a:rPr lang="hu-HU" sz="1800" dirty="0" smtClean="0"/>
              <a:t>, </a:t>
            </a:r>
            <a:r>
              <a:rPr lang="hu-HU" sz="1800" dirty="0" err="1" smtClean="0"/>
              <a:t>Pfarrer</a:t>
            </a:r>
            <a:r>
              <a:rPr lang="hu-HU" sz="1800" dirty="0" smtClean="0"/>
              <a:t>, </a:t>
            </a:r>
            <a:r>
              <a:rPr lang="hu-HU" sz="1800" dirty="0" err="1" smtClean="0"/>
              <a:t>Dichter</a:t>
            </a:r>
            <a:endParaRPr lang="hu-HU" sz="1800" dirty="0" smtClean="0"/>
          </a:p>
          <a:p>
            <a:pPr algn="ctr"/>
            <a:r>
              <a:rPr lang="hu-HU" sz="1800" dirty="0" smtClean="0"/>
              <a:t>H. </a:t>
            </a:r>
            <a:r>
              <a:rPr lang="hu-HU" sz="1800" b="1" dirty="0" err="1" smtClean="0"/>
              <a:t>Gundert</a:t>
            </a:r>
            <a:r>
              <a:rPr lang="hu-HU" sz="1800" dirty="0" smtClean="0"/>
              <a:t> (Hermann Hesse </a:t>
            </a:r>
            <a:r>
              <a:rPr lang="hu-HU" sz="1800" dirty="0" err="1" smtClean="0"/>
              <a:t>Großvater</a:t>
            </a:r>
            <a:r>
              <a:rPr lang="hu-HU" sz="1800" dirty="0" smtClean="0"/>
              <a:t>)</a:t>
            </a:r>
          </a:p>
          <a:p>
            <a:pPr algn="ctr"/>
            <a:r>
              <a:rPr lang="hu-HU" sz="1800" dirty="0" smtClean="0"/>
              <a:t>… </a:t>
            </a:r>
            <a:r>
              <a:rPr lang="hu-HU" sz="1800" dirty="0" err="1" smtClean="0"/>
              <a:t>auch</a:t>
            </a:r>
            <a:r>
              <a:rPr lang="hu-HU" sz="1800" dirty="0" smtClean="0"/>
              <a:t> Hermann Hesse </a:t>
            </a:r>
            <a:r>
              <a:rPr lang="hu-HU" sz="1800" dirty="0" err="1" smtClean="0"/>
              <a:t>hätte</a:t>
            </a:r>
            <a:r>
              <a:rPr lang="hu-HU" sz="1800" dirty="0" smtClean="0"/>
              <a:t> </a:t>
            </a:r>
            <a:r>
              <a:rPr lang="hu-HU" sz="1800" dirty="0" err="1" smtClean="0"/>
              <a:t>hier</a:t>
            </a:r>
            <a:r>
              <a:rPr lang="hu-HU" sz="1800" dirty="0" smtClean="0"/>
              <a:t> </a:t>
            </a:r>
            <a:r>
              <a:rPr lang="hu-HU" sz="1800" dirty="0" err="1" smtClean="0"/>
              <a:t>studieren</a:t>
            </a:r>
            <a:r>
              <a:rPr lang="hu-HU" sz="1800" dirty="0" smtClean="0"/>
              <a:t> </a:t>
            </a:r>
            <a:r>
              <a:rPr lang="hu-HU" sz="1800" dirty="0" err="1" smtClean="0"/>
              <a:t>können</a:t>
            </a:r>
            <a:r>
              <a:rPr lang="hu-HU" sz="1800" dirty="0" smtClean="0"/>
              <a:t>…</a:t>
            </a:r>
            <a:endParaRPr lang="hu-HU" sz="1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31161" y="1112806"/>
            <a:ext cx="3932237" cy="1916131"/>
          </a:xfrm>
        </p:spPr>
        <p:txBody>
          <a:bodyPr/>
          <a:lstStyle/>
          <a:p>
            <a:pPr algn="ctr"/>
            <a:r>
              <a:rPr lang="hu-HU" b="1" dirty="0" smtClean="0"/>
              <a:t>Tübingen:</a:t>
            </a:r>
            <a:br>
              <a:rPr lang="hu-HU" b="1" dirty="0" smtClean="0"/>
            </a:br>
            <a:r>
              <a:rPr lang="hu-HU" b="1" dirty="0" smtClean="0"/>
              <a:t>das </a:t>
            </a:r>
            <a:r>
              <a:rPr lang="hu-HU" b="1" dirty="0" err="1" smtClean="0"/>
              <a:t>Heckenhauersche</a:t>
            </a:r>
            <a:r>
              <a:rPr lang="hu-HU" b="1" dirty="0" smtClean="0"/>
              <a:t> </a:t>
            </a:r>
            <a:r>
              <a:rPr lang="hu-HU" b="1" dirty="0" err="1" smtClean="0"/>
              <a:t>Antiquariat</a:t>
            </a:r>
            <a:endParaRPr lang="hu-HU" b="1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2327" y="1759788"/>
            <a:ext cx="5248826" cy="3796026"/>
          </a:xfrm>
          <a:prstGeom prst="rect">
            <a:avLst/>
          </a:prstGeom>
        </p:spPr>
      </p:pic>
      <p:sp>
        <p:nvSpPr>
          <p:cNvPr id="3" name="Szöveg helye 2"/>
          <p:cNvSpPr>
            <a:spLocks noGrp="1"/>
          </p:cNvSpPr>
          <p:nvPr>
            <p:ph type="body" sz="half" idx="2"/>
          </p:nvPr>
        </p:nvSpPr>
        <p:spPr>
          <a:xfrm>
            <a:off x="831161" y="3337163"/>
            <a:ext cx="3932237" cy="3187432"/>
          </a:xfrm>
        </p:spPr>
        <p:txBody>
          <a:bodyPr>
            <a:normAutofit/>
          </a:bodyPr>
          <a:lstStyle/>
          <a:p>
            <a:pPr algn="ctr"/>
            <a:r>
              <a:rPr lang="hu-HU" sz="2000" dirty="0" err="1" smtClean="0"/>
              <a:t>Hier</a:t>
            </a:r>
            <a:r>
              <a:rPr lang="hu-HU" sz="2000" dirty="0" smtClean="0"/>
              <a:t> </a:t>
            </a:r>
            <a:r>
              <a:rPr lang="hu-HU" sz="2000" dirty="0" err="1" smtClean="0"/>
              <a:t>arbeitet</a:t>
            </a:r>
            <a:r>
              <a:rPr lang="hu-HU" sz="2000" dirty="0" smtClean="0"/>
              <a:t> Hesse </a:t>
            </a:r>
            <a:r>
              <a:rPr lang="hu-HU" sz="2000" dirty="0" err="1" smtClean="0"/>
              <a:t>als</a:t>
            </a:r>
            <a:r>
              <a:rPr lang="hu-HU" sz="2000" dirty="0" smtClean="0"/>
              <a:t> </a:t>
            </a:r>
            <a:r>
              <a:rPr lang="hu-HU" sz="2000" dirty="0" err="1" smtClean="0"/>
              <a:t>Buchhändlergehilfe</a:t>
            </a:r>
            <a:r>
              <a:rPr lang="hu-HU" sz="2000" dirty="0" smtClean="0"/>
              <a:t> 1895-1899</a:t>
            </a:r>
          </a:p>
          <a:p>
            <a:pPr algn="ctr"/>
            <a:r>
              <a:rPr lang="hu-HU" sz="2000" dirty="0" err="1" smtClean="0"/>
              <a:t>Werke</a:t>
            </a:r>
            <a:r>
              <a:rPr lang="hu-HU" sz="2000" dirty="0" smtClean="0"/>
              <a:t>:</a:t>
            </a:r>
          </a:p>
          <a:p>
            <a:pPr algn="ctr"/>
            <a:r>
              <a:rPr lang="hu-HU" sz="2000" b="1" i="1" dirty="0" err="1" smtClean="0"/>
              <a:t>Romantische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Lieder</a:t>
            </a:r>
            <a:r>
              <a:rPr lang="hu-HU" sz="2000" b="1" i="1" dirty="0" smtClean="0"/>
              <a:t> </a:t>
            </a:r>
            <a:r>
              <a:rPr lang="hu-HU" sz="2000" dirty="0" smtClean="0"/>
              <a:t>(1898/1899)</a:t>
            </a:r>
          </a:p>
          <a:p>
            <a:pPr algn="ctr"/>
            <a:r>
              <a:rPr lang="hu-HU" sz="2000" b="1" i="1" dirty="0" err="1" smtClean="0"/>
              <a:t>Eine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Stunde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hinter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Mitternacht</a:t>
            </a:r>
            <a:r>
              <a:rPr lang="hu-HU" sz="2000" dirty="0" smtClean="0"/>
              <a:t>. 1. </a:t>
            </a:r>
            <a:r>
              <a:rPr lang="hu-HU" sz="2000" dirty="0" err="1" smtClean="0"/>
              <a:t>Prosaband</a:t>
            </a:r>
            <a:r>
              <a:rPr lang="hu-HU" sz="2000" dirty="0" smtClean="0"/>
              <a:t> (1899)</a:t>
            </a:r>
            <a:endParaRPr lang="hu-HU" sz="20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5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2052" y="1273366"/>
            <a:ext cx="11378242" cy="1325563"/>
          </a:xfrm>
        </p:spPr>
        <p:txBody>
          <a:bodyPr>
            <a:noAutofit/>
          </a:bodyPr>
          <a:lstStyle/>
          <a:p>
            <a:pPr algn="ctr"/>
            <a:r>
              <a:rPr lang="hu-HU" sz="3600" b="1" dirty="0" smtClean="0"/>
              <a:t>Hesse </a:t>
            </a:r>
            <a:r>
              <a:rPr lang="hu-HU" sz="3600" b="1" dirty="0" err="1" smtClean="0"/>
              <a:t>mietete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einen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Teil</a:t>
            </a:r>
            <a:r>
              <a:rPr lang="hu-HU" sz="3600" b="1" dirty="0" smtClean="0"/>
              <a:t> des </a:t>
            </a:r>
            <a:r>
              <a:rPr lang="hu-HU" sz="3600" b="1" dirty="0" err="1" smtClean="0"/>
              <a:t>Bauernhauses</a:t>
            </a:r>
            <a:r>
              <a:rPr lang="hu-HU" sz="3600" b="1" dirty="0" smtClean="0"/>
              <a:t> in </a:t>
            </a:r>
            <a:r>
              <a:rPr lang="hu-HU" sz="3600" b="1" dirty="0" err="1" smtClean="0"/>
              <a:t>Gaienhofen</a:t>
            </a:r>
            <a:r>
              <a:rPr lang="hu-HU" sz="3600" b="1" dirty="0" smtClean="0"/>
              <a:t>, </a:t>
            </a:r>
            <a:r>
              <a:rPr lang="hu-HU" sz="3600" b="1" dirty="0" err="1" smtClean="0"/>
              <a:t>wo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er</a:t>
            </a:r>
            <a:r>
              <a:rPr lang="hu-HU" sz="3600" b="1" dirty="0" smtClean="0"/>
              <a:t> mit </a:t>
            </a:r>
            <a:r>
              <a:rPr lang="hu-HU" sz="3600" b="1" dirty="0" err="1" smtClean="0"/>
              <a:t>seiner</a:t>
            </a:r>
            <a:r>
              <a:rPr lang="hu-HU" sz="3600" b="1" dirty="0" smtClean="0"/>
              <a:t> 1. </a:t>
            </a:r>
            <a:r>
              <a:rPr lang="hu-HU" sz="3600" b="1" dirty="0" err="1" smtClean="0"/>
              <a:t>Frau</a:t>
            </a:r>
            <a:r>
              <a:rPr lang="hu-HU" sz="3600" b="1" dirty="0" smtClean="0"/>
              <a:t>, Maria Bernoulli, 1904-1907 </a:t>
            </a:r>
            <a:r>
              <a:rPr lang="hu-HU" sz="3600" b="1" dirty="0" err="1" smtClean="0"/>
              <a:t>lebte</a:t>
            </a:r>
            <a:endParaRPr lang="hu-HU" sz="3600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9573" y="2768045"/>
            <a:ext cx="5181600" cy="3587931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22451" y="2598929"/>
            <a:ext cx="4663844" cy="3926164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84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55452" y="14693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/>
              <a:t>In der 1. </a:t>
            </a:r>
            <a:r>
              <a:rPr lang="hu-HU" sz="3600" b="1" dirty="0" err="1" smtClean="0"/>
              <a:t>Gaienhofener</a:t>
            </a:r>
            <a:r>
              <a:rPr lang="hu-HU" sz="3600" b="1" dirty="0" smtClean="0"/>
              <a:t> Zeit </a:t>
            </a:r>
            <a:r>
              <a:rPr lang="hu-HU" sz="3600" b="1" dirty="0" err="1" smtClean="0"/>
              <a:t>entstehen</a:t>
            </a:r>
            <a:r>
              <a:rPr lang="hu-HU" sz="3600" b="1" dirty="0" smtClean="0"/>
              <a:t> und </a:t>
            </a:r>
            <a:r>
              <a:rPr lang="hu-HU" sz="3600" b="1" dirty="0" err="1" smtClean="0"/>
              <a:t>erscheinen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u.a</a:t>
            </a:r>
            <a:r>
              <a:rPr lang="hu-HU" sz="3600" b="1" dirty="0" smtClean="0"/>
              <a:t>.</a:t>
            </a:r>
            <a:endParaRPr lang="hu-HU" sz="3600" b="1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855452" y="3780686"/>
            <a:ext cx="10515600" cy="3515956"/>
          </a:xfrm>
        </p:spPr>
        <p:txBody>
          <a:bodyPr>
            <a:normAutofit/>
          </a:bodyPr>
          <a:lstStyle/>
          <a:p>
            <a:pPr algn="ctr"/>
            <a:r>
              <a:rPr lang="hu-HU" sz="2400" b="1" i="1" dirty="0" smtClean="0"/>
              <a:t>Peter </a:t>
            </a:r>
            <a:r>
              <a:rPr lang="hu-HU" sz="2400" b="1" i="1" dirty="0" err="1" smtClean="0"/>
              <a:t>Camenzind</a:t>
            </a:r>
            <a:r>
              <a:rPr lang="hu-HU" sz="2400" b="1" i="1" dirty="0" smtClean="0"/>
              <a:t> </a:t>
            </a:r>
            <a:r>
              <a:rPr lang="hu-HU" sz="2400" dirty="0" smtClean="0"/>
              <a:t>(1903/1904) Hesses </a:t>
            </a:r>
            <a:r>
              <a:rPr lang="hu-HU" sz="2400" dirty="0" err="1" smtClean="0"/>
              <a:t>erster</a:t>
            </a:r>
            <a:r>
              <a:rPr lang="hu-HU" sz="2400" dirty="0" smtClean="0"/>
              <a:t> </a:t>
            </a:r>
            <a:r>
              <a:rPr lang="hu-HU" sz="2400" dirty="0" err="1" smtClean="0"/>
              <a:t>Roman</a:t>
            </a:r>
            <a:endParaRPr lang="hu-HU" sz="2400" dirty="0" smtClean="0"/>
          </a:p>
          <a:p>
            <a:pPr algn="ctr"/>
            <a:r>
              <a:rPr lang="hu-HU" sz="2400" b="1" i="1" dirty="0" err="1" smtClean="0"/>
              <a:t>Bocaccio</a:t>
            </a:r>
            <a:r>
              <a:rPr lang="hu-HU" sz="2400" dirty="0" smtClean="0"/>
              <a:t> (1904) </a:t>
            </a:r>
            <a:r>
              <a:rPr lang="hu-HU" sz="2400" dirty="0" err="1" smtClean="0"/>
              <a:t>Kurzmonographie</a:t>
            </a:r>
            <a:endParaRPr lang="hu-HU" sz="2400" dirty="0" smtClean="0"/>
          </a:p>
          <a:p>
            <a:pPr algn="ctr"/>
            <a:r>
              <a:rPr lang="hu-HU" sz="2400" b="1" i="1" dirty="0" smtClean="0"/>
              <a:t>Franz von Assisi </a:t>
            </a:r>
            <a:r>
              <a:rPr lang="hu-HU" sz="2400" dirty="0" smtClean="0"/>
              <a:t>(1904) </a:t>
            </a:r>
            <a:r>
              <a:rPr lang="hu-HU" sz="2400" dirty="0" err="1" smtClean="0"/>
              <a:t>Kurzmonographie</a:t>
            </a:r>
            <a:endParaRPr lang="hu-HU" sz="2400" dirty="0" smtClean="0"/>
          </a:p>
          <a:p>
            <a:pPr algn="ctr"/>
            <a:r>
              <a:rPr lang="hu-HU" sz="2400" b="1" i="1" dirty="0" err="1" smtClean="0"/>
              <a:t>Unterm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Rad</a:t>
            </a:r>
            <a:r>
              <a:rPr lang="hu-HU" sz="2400" b="1" i="1" dirty="0" smtClean="0"/>
              <a:t> </a:t>
            </a:r>
            <a:r>
              <a:rPr lang="hu-HU" sz="2400" dirty="0" smtClean="0"/>
              <a:t>(1905/1906) </a:t>
            </a:r>
            <a:r>
              <a:rPr lang="hu-HU" sz="2400" dirty="0" err="1" smtClean="0"/>
              <a:t>Roman</a:t>
            </a:r>
            <a:r>
              <a:rPr lang="hu-HU" sz="2400" dirty="0" smtClean="0"/>
              <a:t> 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9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1046822" y="1660286"/>
            <a:ext cx="3932237" cy="2608529"/>
          </a:xfrm>
        </p:spPr>
        <p:txBody>
          <a:bodyPr>
            <a:normAutofit/>
          </a:bodyPr>
          <a:lstStyle/>
          <a:p>
            <a:pPr algn="ctr"/>
            <a:r>
              <a:rPr lang="hu-HU" b="1" dirty="0" err="1" smtClean="0"/>
              <a:t>Das</a:t>
            </a:r>
            <a:r>
              <a:rPr lang="hu-HU" b="1" dirty="0" smtClean="0"/>
              <a:t> </a:t>
            </a:r>
            <a:r>
              <a:rPr lang="hu-HU" b="1" dirty="0" err="1" smtClean="0"/>
              <a:t>Haus</a:t>
            </a:r>
            <a:r>
              <a:rPr lang="hu-HU" b="1" dirty="0" smtClean="0"/>
              <a:t> Hesse in </a:t>
            </a:r>
            <a:r>
              <a:rPr lang="hu-HU" b="1" dirty="0" err="1" smtClean="0"/>
              <a:t>Gaienhofen</a:t>
            </a:r>
            <a:r>
              <a:rPr lang="hu-HU" b="1" dirty="0" smtClean="0"/>
              <a:t> am </a:t>
            </a:r>
            <a:r>
              <a:rPr lang="hu-HU" b="1" dirty="0" err="1" smtClean="0"/>
              <a:t>Erlenloh</a:t>
            </a:r>
            <a:r>
              <a:rPr lang="hu-HU" b="1" dirty="0" smtClean="0"/>
              <a:t>. 1907-1912 </a:t>
            </a:r>
            <a:r>
              <a:rPr lang="hu-HU" b="1" dirty="0" err="1" smtClean="0"/>
              <a:t>lebte</a:t>
            </a:r>
            <a:r>
              <a:rPr lang="hu-HU" b="1" dirty="0" smtClean="0"/>
              <a:t> </a:t>
            </a:r>
            <a:r>
              <a:rPr lang="hu-HU" b="1" dirty="0" err="1" smtClean="0"/>
              <a:t>hier</a:t>
            </a:r>
            <a:r>
              <a:rPr lang="hu-HU" b="1" dirty="0" smtClean="0"/>
              <a:t> Hesse mit </a:t>
            </a:r>
            <a:r>
              <a:rPr lang="hu-HU" b="1" dirty="0" err="1" smtClean="0"/>
              <a:t>seiner</a:t>
            </a:r>
            <a:r>
              <a:rPr lang="hu-HU" b="1" dirty="0" smtClean="0"/>
              <a:t> </a:t>
            </a:r>
            <a:r>
              <a:rPr lang="hu-HU" b="1" dirty="0" err="1" smtClean="0"/>
              <a:t>Familie</a:t>
            </a:r>
            <a:endParaRPr lang="hu-HU" b="1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8" r="10318"/>
          <a:stretch>
            <a:fillRect/>
          </a:stretch>
        </p:blipFill>
        <p:spPr>
          <a:xfrm>
            <a:off x="5390222" y="1660286"/>
            <a:ext cx="6172200" cy="4873625"/>
          </a:xfr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22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161" y="1314870"/>
            <a:ext cx="3932237" cy="1518834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>
                <a:solidFill>
                  <a:srgbClr val="C00000"/>
                </a:solidFill>
              </a:rPr>
              <a:t>MONTE VERITÀ</a:t>
            </a:r>
            <a:br>
              <a:rPr lang="hu-HU" b="1" dirty="0">
                <a:solidFill>
                  <a:srgbClr val="C00000"/>
                </a:solidFill>
              </a:rPr>
            </a:br>
            <a:r>
              <a:rPr lang="hu-HU" b="1" dirty="0"/>
              <a:t>(Der Berg der </a:t>
            </a:r>
            <a:r>
              <a:rPr lang="hu-HU" b="1" dirty="0" err="1"/>
              <a:t>Wahrheit</a:t>
            </a:r>
            <a:r>
              <a:rPr lang="hu-HU" b="1" dirty="0"/>
              <a:t>) </a:t>
            </a:r>
            <a:r>
              <a:rPr lang="hu-HU" b="1" dirty="0" err="1"/>
              <a:t>als</a:t>
            </a:r>
            <a:r>
              <a:rPr lang="hu-HU" b="1" dirty="0"/>
              <a:t> </a:t>
            </a:r>
            <a:r>
              <a:rPr lang="hu-HU" b="1" dirty="0" err="1"/>
              <a:t>Alternativkultur</a:t>
            </a: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1161" y="3097174"/>
            <a:ext cx="4197161" cy="3280771"/>
          </a:xfrm>
        </p:spPr>
        <p:txBody>
          <a:bodyPr>
            <a:noAutofit/>
          </a:bodyPr>
          <a:lstStyle/>
          <a:p>
            <a:r>
              <a:rPr lang="hu-HU" sz="2000" dirty="0"/>
              <a:t>der </a:t>
            </a:r>
            <a:r>
              <a:rPr lang="hu-HU" sz="2000" b="1" dirty="0"/>
              <a:t>Monte </a:t>
            </a:r>
            <a:r>
              <a:rPr lang="hu-HU" sz="2000" b="1" dirty="0" err="1"/>
              <a:t>Verità</a:t>
            </a:r>
            <a:r>
              <a:rPr lang="hu-HU" sz="2000" dirty="0"/>
              <a:t> in der </a:t>
            </a:r>
            <a:r>
              <a:rPr lang="hu-HU" sz="2000" dirty="0" err="1"/>
              <a:t>Südschweiz</a:t>
            </a:r>
            <a:r>
              <a:rPr lang="hu-HU" sz="2000" dirty="0"/>
              <a:t> (Kanton </a:t>
            </a:r>
            <a:r>
              <a:rPr lang="hu-HU" sz="2000" dirty="0" err="1"/>
              <a:t>Tessin</a:t>
            </a:r>
            <a:r>
              <a:rPr lang="hu-HU" sz="2000" dirty="0"/>
              <a:t>, </a:t>
            </a:r>
            <a:r>
              <a:rPr lang="hu-HU" sz="2000" dirty="0" err="1"/>
              <a:t>bei</a:t>
            </a:r>
            <a:r>
              <a:rPr lang="hu-HU" sz="2000" dirty="0"/>
              <a:t> </a:t>
            </a:r>
            <a:r>
              <a:rPr lang="hu-HU" sz="2000" dirty="0" err="1"/>
              <a:t>Ascona</a:t>
            </a:r>
            <a:r>
              <a:rPr lang="hu-HU" sz="2000" dirty="0"/>
              <a:t>) </a:t>
            </a:r>
            <a:r>
              <a:rPr lang="hu-HU" sz="2000" dirty="0" err="1"/>
              <a:t>seit</a:t>
            </a:r>
            <a:r>
              <a:rPr lang="hu-HU" sz="2000" dirty="0"/>
              <a:t> 1900 – </a:t>
            </a:r>
            <a:r>
              <a:rPr lang="hu-HU" sz="2000" b="1" dirty="0" err="1"/>
              <a:t>eine</a:t>
            </a:r>
            <a:r>
              <a:rPr lang="hu-HU" sz="2000" b="1" dirty="0"/>
              <a:t> </a:t>
            </a:r>
            <a:r>
              <a:rPr lang="hu-HU" sz="2000" b="1" dirty="0" err="1"/>
              <a:t>Mischung</a:t>
            </a:r>
            <a:r>
              <a:rPr lang="hu-HU" sz="2000" b="1" dirty="0"/>
              <a:t> von </a:t>
            </a:r>
            <a:r>
              <a:rPr lang="hu-HU" sz="2000" b="1" dirty="0" err="1"/>
              <a:t>Landkommune</a:t>
            </a:r>
            <a:r>
              <a:rPr lang="hu-HU" sz="2000" b="1" dirty="0"/>
              <a:t> und </a:t>
            </a:r>
            <a:r>
              <a:rPr lang="hu-HU" sz="2000" b="1" dirty="0" err="1"/>
              <a:t>Künstlerkolonie</a:t>
            </a:r>
            <a:r>
              <a:rPr lang="hu-HU" sz="2000" b="1" dirty="0"/>
              <a:t> </a:t>
            </a:r>
          </a:p>
          <a:p>
            <a:r>
              <a:rPr lang="hu-HU" sz="2000" dirty="0"/>
              <a:t>Die </a:t>
            </a:r>
            <a:r>
              <a:rPr lang="hu-HU" sz="2000" dirty="0" err="1"/>
              <a:t>Begründer</a:t>
            </a:r>
            <a:r>
              <a:rPr lang="hu-HU" sz="2000" dirty="0"/>
              <a:t> </a:t>
            </a:r>
            <a:r>
              <a:rPr lang="hu-HU" sz="2000" dirty="0" err="1"/>
              <a:t>waren</a:t>
            </a:r>
            <a:r>
              <a:rPr lang="hu-HU" sz="2000" dirty="0"/>
              <a:t>: der </a:t>
            </a:r>
            <a:r>
              <a:rPr lang="hu-HU" sz="2000" dirty="0" err="1"/>
              <a:t>belgische</a:t>
            </a:r>
            <a:r>
              <a:rPr lang="hu-HU" sz="2000" dirty="0"/>
              <a:t> </a:t>
            </a:r>
            <a:r>
              <a:rPr lang="hu-HU" sz="2000" dirty="0" err="1"/>
              <a:t>Fabrikantensohn</a:t>
            </a:r>
            <a:r>
              <a:rPr lang="hu-HU" sz="2000" dirty="0"/>
              <a:t> </a:t>
            </a:r>
            <a:r>
              <a:rPr lang="hu-HU" sz="2000" u="sng" dirty="0"/>
              <a:t>Henri </a:t>
            </a:r>
            <a:r>
              <a:rPr lang="hu-HU" sz="2000" u="sng" dirty="0" err="1"/>
              <a:t>Oedenkoven</a:t>
            </a:r>
            <a:r>
              <a:rPr lang="hu-HU" sz="2000" dirty="0"/>
              <a:t>, die </a:t>
            </a:r>
            <a:r>
              <a:rPr lang="hu-HU" sz="2000" dirty="0" err="1"/>
              <a:t>österreichische</a:t>
            </a:r>
            <a:r>
              <a:rPr lang="hu-HU" sz="2000" dirty="0"/>
              <a:t> </a:t>
            </a:r>
            <a:r>
              <a:rPr lang="hu-HU" sz="2000" dirty="0" err="1"/>
              <a:t>Pianistin</a:t>
            </a:r>
            <a:r>
              <a:rPr lang="hu-HU" sz="2000" dirty="0"/>
              <a:t> </a:t>
            </a:r>
            <a:r>
              <a:rPr lang="hu-HU" sz="2000" u="sng" dirty="0"/>
              <a:t>Ida Hoffmann </a:t>
            </a:r>
            <a:r>
              <a:rPr lang="hu-HU" sz="2000" dirty="0"/>
              <a:t>und </a:t>
            </a:r>
            <a:r>
              <a:rPr lang="hu-HU" sz="2000" u="sng" dirty="0"/>
              <a:t>Gustav Arthur </a:t>
            </a:r>
            <a:r>
              <a:rPr lang="hu-HU" sz="2000" u="sng" dirty="0" err="1"/>
              <a:t>Gräser</a:t>
            </a:r>
            <a:r>
              <a:rPr lang="hu-HU" sz="2000" u="sng" dirty="0"/>
              <a:t> (</a:t>
            </a:r>
            <a:r>
              <a:rPr lang="hu-HU" sz="2000" u="sng" dirty="0" err="1"/>
              <a:t>Gusto</a:t>
            </a:r>
            <a:r>
              <a:rPr lang="hu-HU" sz="2000" u="sng" dirty="0"/>
              <a:t>)</a:t>
            </a:r>
          </a:p>
          <a:p>
            <a:endParaRPr lang="hu-HU" sz="24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698" y="1854679"/>
            <a:ext cx="5809039" cy="3961957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42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4678" y="1233577"/>
            <a:ext cx="3932237" cy="1392148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 smtClean="0"/>
              <a:t>Lebensreform-Kolonie</a:t>
            </a:r>
            <a:r>
              <a:rPr lang="hu-HU" b="1" dirty="0" smtClean="0"/>
              <a:t> </a:t>
            </a:r>
            <a:r>
              <a:rPr lang="hu-HU" b="1" dirty="0" err="1" smtClean="0"/>
              <a:t>auf</a:t>
            </a:r>
            <a:r>
              <a:rPr lang="hu-HU" b="1" dirty="0" smtClean="0"/>
              <a:t> </a:t>
            </a:r>
            <a:r>
              <a:rPr lang="hu-HU" b="1" dirty="0" err="1" smtClean="0"/>
              <a:t>dem</a:t>
            </a:r>
            <a:r>
              <a:rPr lang="hu-HU" b="1" dirty="0" smtClean="0"/>
              <a:t> Monte </a:t>
            </a:r>
            <a:r>
              <a:rPr lang="hu-HU" b="1" dirty="0" err="1" smtClean="0"/>
              <a:t>Verità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err="1" smtClean="0"/>
              <a:t>bei</a:t>
            </a:r>
            <a:r>
              <a:rPr lang="hu-HU" b="1" dirty="0" smtClean="0"/>
              <a:t> </a:t>
            </a:r>
            <a:r>
              <a:rPr lang="hu-HU" b="1" dirty="0" err="1" smtClean="0"/>
              <a:t>Ascona</a:t>
            </a:r>
            <a:endParaRPr lang="hu-HU" b="1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7389" b="17389"/>
          <a:stretch>
            <a:fillRect/>
          </a:stretch>
        </p:blipFill>
        <p:spPr>
          <a:xfrm>
            <a:off x="5278078" y="1763802"/>
            <a:ext cx="6172200" cy="4873625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82348" y="2833777"/>
            <a:ext cx="4602996" cy="3811588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hu-HU" sz="2400" dirty="0">
                <a:solidFill>
                  <a:prstClr val="black"/>
                </a:solidFill>
              </a:rPr>
              <a:t>Die </a:t>
            </a:r>
            <a:r>
              <a:rPr lang="hu-HU" sz="2400" dirty="0" err="1">
                <a:solidFill>
                  <a:prstClr val="black"/>
                </a:solidFill>
              </a:rPr>
              <a:t>Bewohner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kamen</a:t>
            </a:r>
            <a:r>
              <a:rPr lang="hu-HU" sz="2400" dirty="0">
                <a:solidFill>
                  <a:prstClr val="black"/>
                </a:solidFill>
              </a:rPr>
              <a:t> und </a:t>
            </a:r>
            <a:r>
              <a:rPr lang="hu-HU" sz="2400" dirty="0" err="1">
                <a:solidFill>
                  <a:prstClr val="black"/>
                </a:solidFill>
              </a:rPr>
              <a:t>gingen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einzeln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und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freiwillig</a:t>
            </a:r>
            <a:r>
              <a:rPr lang="hu-HU" sz="2400" dirty="0">
                <a:solidFill>
                  <a:prstClr val="black"/>
                </a:solidFill>
              </a:rPr>
              <a:t>, </a:t>
            </a:r>
            <a:r>
              <a:rPr lang="hu-HU" sz="2400" dirty="0" err="1">
                <a:solidFill>
                  <a:prstClr val="black"/>
                </a:solidFill>
              </a:rPr>
              <a:t>ohne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Plan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und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Programm</a:t>
            </a:r>
            <a:r>
              <a:rPr lang="hu-HU" sz="2400" dirty="0">
                <a:solidFill>
                  <a:prstClr val="black"/>
                </a:solidFill>
              </a:rPr>
              <a:t>. </a:t>
            </a:r>
            <a:r>
              <a:rPr lang="hu-HU" sz="2400" dirty="0" err="1">
                <a:solidFill>
                  <a:prstClr val="black"/>
                </a:solidFill>
              </a:rPr>
              <a:t>Gemeinsame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Ideale</a:t>
            </a:r>
            <a:r>
              <a:rPr lang="hu-HU" sz="2400" dirty="0">
                <a:solidFill>
                  <a:prstClr val="black"/>
                </a:solidFill>
              </a:rPr>
              <a:t> und </a:t>
            </a:r>
            <a:r>
              <a:rPr lang="hu-HU" sz="2400" dirty="0" err="1">
                <a:solidFill>
                  <a:prstClr val="black"/>
                </a:solidFill>
              </a:rPr>
              <a:t>Motivationen</a:t>
            </a:r>
            <a:r>
              <a:rPr lang="hu-HU" sz="2400" dirty="0">
                <a:solidFill>
                  <a:prstClr val="black"/>
                </a:solidFill>
              </a:rPr>
              <a:t> </a:t>
            </a:r>
            <a:r>
              <a:rPr lang="hu-HU" sz="2400" dirty="0" err="1">
                <a:solidFill>
                  <a:prstClr val="black"/>
                </a:solidFill>
              </a:rPr>
              <a:t>waren</a:t>
            </a:r>
            <a:r>
              <a:rPr lang="hu-HU" sz="2400" dirty="0">
                <a:solidFill>
                  <a:prstClr val="black"/>
                </a:solidFill>
              </a:rPr>
              <a:t>: </a:t>
            </a:r>
            <a:r>
              <a:rPr lang="hu-HU" sz="2400" b="1" i="1" dirty="0" err="1">
                <a:solidFill>
                  <a:srgbClr val="C00000"/>
                </a:solidFill>
              </a:rPr>
              <a:t>Lebensreform</a:t>
            </a:r>
            <a:r>
              <a:rPr lang="hu-HU" sz="2400" b="1" i="1" dirty="0">
                <a:solidFill>
                  <a:prstClr val="black"/>
                </a:solidFill>
              </a:rPr>
              <a:t> (</a:t>
            </a:r>
            <a:r>
              <a:rPr lang="hu-HU" sz="2400" b="1" i="1" dirty="0" err="1">
                <a:solidFill>
                  <a:prstClr val="black"/>
                </a:solidFill>
              </a:rPr>
              <a:t>auf</a:t>
            </a:r>
            <a:r>
              <a:rPr lang="hu-HU" sz="2400" b="1" i="1" dirty="0">
                <a:solidFill>
                  <a:prstClr val="black"/>
                </a:solidFill>
              </a:rPr>
              <a:t> </a:t>
            </a:r>
            <a:r>
              <a:rPr lang="hu-HU" sz="2400" b="1" i="1" dirty="0" err="1">
                <a:solidFill>
                  <a:prstClr val="black"/>
                </a:solidFill>
              </a:rPr>
              <a:t>vegetarischer</a:t>
            </a:r>
            <a:r>
              <a:rPr lang="hu-HU" sz="2400" b="1" i="1" dirty="0">
                <a:solidFill>
                  <a:prstClr val="black"/>
                </a:solidFill>
              </a:rPr>
              <a:t> </a:t>
            </a:r>
            <a:r>
              <a:rPr lang="hu-HU" sz="2400" b="1" i="1" dirty="0" err="1">
                <a:solidFill>
                  <a:prstClr val="black"/>
                </a:solidFill>
              </a:rPr>
              <a:t>Grundlage</a:t>
            </a:r>
            <a:r>
              <a:rPr lang="hu-HU" sz="2400" b="1" i="1" dirty="0">
                <a:solidFill>
                  <a:prstClr val="black"/>
                </a:solidFill>
              </a:rPr>
              <a:t>), </a:t>
            </a:r>
            <a:r>
              <a:rPr lang="hu-HU" sz="2400" b="1" i="1" dirty="0" err="1">
                <a:solidFill>
                  <a:prstClr val="black"/>
                </a:solidFill>
              </a:rPr>
              <a:t>Spiritualität</a:t>
            </a:r>
            <a:r>
              <a:rPr lang="hu-HU" sz="2400" b="1" i="1" dirty="0">
                <a:solidFill>
                  <a:prstClr val="black"/>
                </a:solidFill>
              </a:rPr>
              <a:t>, </a:t>
            </a:r>
            <a:r>
              <a:rPr lang="hu-HU" sz="2400" b="1" i="1" dirty="0" err="1">
                <a:solidFill>
                  <a:prstClr val="black"/>
                </a:solidFill>
              </a:rPr>
              <a:t>Pazifismus</a:t>
            </a:r>
            <a:r>
              <a:rPr lang="hu-HU" sz="2400" b="1" i="1" dirty="0">
                <a:solidFill>
                  <a:prstClr val="black"/>
                </a:solidFill>
              </a:rPr>
              <a:t>, </a:t>
            </a:r>
            <a:r>
              <a:rPr lang="hu-HU" sz="2400" b="1" i="1" dirty="0" err="1">
                <a:solidFill>
                  <a:prstClr val="black"/>
                </a:solidFill>
              </a:rPr>
              <a:t>Ablehnung</a:t>
            </a:r>
            <a:r>
              <a:rPr lang="hu-HU" sz="2400" b="1" i="1" dirty="0">
                <a:solidFill>
                  <a:prstClr val="black"/>
                </a:solidFill>
              </a:rPr>
              <a:t> der </a:t>
            </a:r>
            <a:r>
              <a:rPr lang="hu-HU" sz="2400" b="1" i="1" dirty="0" err="1">
                <a:solidFill>
                  <a:prstClr val="black"/>
                </a:solidFill>
              </a:rPr>
              <a:t>staatlichen</a:t>
            </a:r>
            <a:r>
              <a:rPr lang="hu-HU" sz="2400" b="1" i="1" dirty="0">
                <a:solidFill>
                  <a:prstClr val="black"/>
                </a:solidFill>
              </a:rPr>
              <a:t>, </a:t>
            </a:r>
            <a:r>
              <a:rPr lang="hu-HU" sz="2400" b="1" i="1" dirty="0" err="1">
                <a:solidFill>
                  <a:prstClr val="black"/>
                </a:solidFill>
              </a:rPr>
              <a:t>sozialen</a:t>
            </a:r>
            <a:r>
              <a:rPr lang="hu-HU" sz="2400" b="1" i="1" dirty="0">
                <a:solidFill>
                  <a:prstClr val="black"/>
                </a:solidFill>
              </a:rPr>
              <a:t> und </a:t>
            </a:r>
            <a:r>
              <a:rPr lang="hu-HU" sz="2400" b="1" i="1" dirty="0" err="1">
                <a:solidFill>
                  <a:prstClr val="black"/>
                </a:solidFill>
              </a:rPr>
              <a:t>religiösen</a:t>
            </a:r>
            <a:r>
              <a:rPr lang="hu-HU" sz="2400" b="1" i="1" dirty="0">
                <a:solidFill>
                  <a:prstClr val="black"/>
                </a:solidFill>
              </a:rPr>
              <a:t> </a:t>
            </a:r>
            <a:r>
              <a:rPr lang="hu-HU" sz="2400" b="1" i="1" dirty="0" err="1">
                <a:solidFill>
                  <a:prstClr val="black"/>
                </a:solidFill>
              </a:rPr>
              <a:t>Gegebenheiten</a:t>
            </a:r>
            <a:r>
              <a:rPr lang="hu-HU" sz="2400" b="1" i="1" dirty="0">
                <a:solidFill>
                  <a:prstClr val="black"/>
                </a:solidFill>
              </a:rPr>
              <a:t>. </a:t>
            </a:r>
            <a:r>
              <a:rPr lang="hu-HU" sz="2400" b="1" i="1" dirty="0" err="1">
                <a:solidFill>
                  <a:srgbClr val="C00000"/>
                </a:solidFill>
              </a:rPr>
              <a:t>Freiheit</a:t>
            </a:r>
            <a:r>
              <a:rPr lang="hu-HU" sz="2400" b="1" i="1" dirty="0">
                <a:solidFill>
                  <a:prstClr val="black"/>
                </a:solidFill>
              </a:rPr>
              <a:t> in </a:t>
            </a:r>
            <a:r>
              <a:rPr lang="hu-HU" sz="2400" b="1" i="1" dirty="0" err="1">
                <a:solidFill>
                  <a:prstClr val="black"/>
                </a:solidFill>
              </a:rPr>
              <a:t>jeder</a:t>
            </a:r>
            <a:r>
              <a:rPr lang="hu-HU" sz="2400" b="1" i="1" dirty="0">
                <a:solidFill>
                  <a:prstClr val="black"/>
                </a:solidFill>
              </a:rPr>
              <a:t> </a:t>
            </a:r>
            <a:r>
              <a:rPr lang="hu-HU" sz="2400" b="1" i="1" dirty="0" err="1">
                <a:solidFill>
                  <a:prstClr val="black"/>
                </a:solidFill>
              </a:rPr>
              <a:t>Richtung</a:t>
            </a:r>
            <a:r>
              <a:rPr lang="hu-HU" sz="2400" b="1" i="1" dirty="0">
                <a:solidFill>
                  <a:prstClr val="black"/>
                </a:solidFill>
              </a:rPr>
              <a:t> und </a:t>
            </a:r>
            <a:r>
              <a:rPr lang="hu-HU" sz="2400" b="1" i="1" dirty="0" err="1">
                <a:solidFill>
                  <a:prstClr val="black"/>
                </a:solidFill>
              </a:rPr>
              <a:t>Suche</a:t>
            </a:r>
            <a:r>
              <a:rPr lang="hu-HU" sz="2400" b="1" i="1" dirty="0">
                <a:solidFill>
                  <a:prstClr val="black"/>
                </a:solidFill>
              </a:rPr>
              <a:t> nach </a:t>
            </a:r>
            <a:r>
              <a:rPr lang="hu-HU" sz="2400" b="1" i="1" dirty="0" err="1">
                <a:solidFill>
                  <a:prstClr val="black"/>
                </a:solidFill>
              </a:rPr>
              <a:t>Wahrheit</a:t>
            </a:r>
            <a:r>
              <a:rPr lang="hu-HU" sz="2400" b="1" i="1" dirty="0">
                <a:solidFill>
                  <a:prstClr val="black"/>
                </a:solidFill>
              </a:rPr>
              <a:t> in </a:t>
            </a:r>
            <a:r>
              <a:rPr lang="hu-HU" sz="2400" b="1" i="1" dirty="0" err="1">
                <a:solidFill>
                  <a:prstClr val="black"/>
                </a:solidFill>
              </a:rPr>
              <a:t>jeder</a:t>
            </a:r>
            <a:r>
              <a:rPr lang="hu-HU" sz="2400" b="1" i="1" dirty="0">
                <a:solidFill>
                  <a:prstClr val="black"/>
                </a:solidFill>
              </a:rPr>
              <a:t> </a:t>
            </a:r>
            <a:r>
              <a:rPr lang="hu-HU" sz="2400" b="1" i="1" dirty="0" err="1">
                <a:solidFill>
                  <a:prstClr val="black"/>
                </a:solidFill>
              </a:rPr>
              <a:t>Richtung</a:t>
            </a:r>
            <a:r>
              <a:rPr lang="hu-HU" sz="2400" b="1" i="1" dirty="0">
                <a:solidFill>
                  <a:prstClr val="black"/>
                </a:solidFill>
              </a:rPr>
              <a:t>. </a:t>
            </a:r>
            <a:r>
              <a:rPr lang="hu-HU" sz="2400" b="1" i="1" dirty="0" err="1">
                <a:solidFill>
                  <a:prstClr val="black"/>
                </a:solidFill>
              </a:rPr>
              <a:t>Das</a:t>
            </a:r>
            <a:r>
              <a:rPr lang="hu-HU" sz="2400" b="1" i="1" dirty="0">
                <a:solidFill>
                  <a:prstClr val="black"/>
                </a:solidFill>
              </a:rPr>
              <a:t> </a:t>
            </a:r>
            <a:r>
              <a:rPr lang="hu-HU" sz="2400" b="1" i="1" dirty="0" err="1">
                <a:solidFill>
                  <a:prstClr val="black"/>
                </a:solidFill>
              </a:rPr>
              <a:t>Ziel</a:t>
            </a:r>
            <a:r>
              <a:rPr lang="hu-HU" sz="2400" b="1" i="1" dirty="0">
                <a:solidFill>
                  <a:prstClr val="black"/>
                </a:solidFill>
              </a:rPr>
              <a:t> </a:t>
            </a:r>
            <a:r>
              <a:rPr lang="hu-HU" sz="2400" b="1" i="1" dirty="0" err="1">
                <a:solidFill>
                  <a:prstClr val="black"/>
                </a:solidFill>
              </a:rPr>
              <a:t>war</a:t>
            </a:r>
            <a:r>
              <a:rPr lang="hu-HU" sz="2400" b="1" i="1" dirty="0">
                <a:solidFill>
                  <a:prstClr val="black"/>
                </a:solidFill>
              </a:rPr>
              <a:t>: </a:t>
            </a:r>
            <a:r>
              <a:rPr lang="hu-HU" sz="2400" b="1" i="1" dirty="0" err="1">
                <a:solidFill>
                  <a:srgbClr val="C00000"/>
                </a:solidFill>
              </a:rPr>
              <a:t>kultureller</a:t>
            </a:r>
            <a:r>
              <a:rPr lang="hu-HU" sz="2400" b="1" i="1" dirty="0">
                <a:solidFill>
                  <a:srgbClr val="C00000"/>
                </a:solidFill>
              </a:rPr>
              <a:t> </a:t>
            </a:r>
            <a:r>
              <a:rPr lang="hu-HU" sz="2400" b="1" i="1" dirty="0" err="1">
                <a:solidFill>
                  <a:srgbClr val="C00000"/>
                </a:solidFill>
              </a:rPr>
              <a:t>Umbau</a:t>
            </a:r>
            <a:r>
              <a:rPr lang="hu-HU" sz="2400" b="1" i="1" dirty="0">
                <a:solidFill>
                  <a:srgbClr val="C00000"/>
                </a:solidFill>
              </a:rPr>
              <a:t> </a:t>
            </a:r>
            <a:r>
              <a:rPr lang="hu-HU" sz="2400" b="1" i="1" dirty="0" err="1">
                <a:solidFill>
                  <a:srgbClr val="C00000"/>
                </a:solidFill>
              </a:rPr>
              <a:t>oder</a:t>
            </a:r>
            <a:r>
              <a:rPr lang="hu-HU" sz="2400" b="1" i="1" dirty="0">
                <a:solidFill>
                  <a:srgbClr val="C00000"/>
                </a:solidFill>
              </a:rPr>
              <a:t> </a:t>
            </a:r>
            <a:r>
              <a:rPr lang="hu-HU" sz="2400" b="1" i="1" dirty="0" err="1">
                <a:solidFill>
                  <a:srgbClr val="C00000"/>
                </a:solidFill>
              </a:rPr>
              <a:t>Neubau</a:t>
            </a:r>
            <a:r>
              <a:rPr lang="hu-HU" sz="2400" b="1" i="1" dirty="0">
                <a:solidFill>
                  <a:prstClr val="black"/>
                </a:solidFill>
              </a:rPr>
              <a:t>.</a:t>
            </a:r>
          </a:p>
          <a:p>
            <a:endParaRPr lang="hu-HU" sz="2400" dirty="0" smtClean="0"/>
          </a:p>
          <a:p>
            <a:r>
              <a:rPr lang="hu-HU" sz="2400" dirty="0" smtClean="0"/>
              <a:t>Hesse </a:t>
            </a:r>
            <a:r>
              <a:rPr lang="hu-HU" sz="2400" dirty="0" err="1" smtClean="0"/>
              <a:t>verbringt</a:t>
            </a:r>
            <a:r>
              <a:rPr lang="hu-HU" sz="2400" dirty="0" smtClean="0"/>
              <a:t> </a:t>
            </a:r>
            <a:r>
              <a:rPr lang="hu-HU" sz="2400" dirty="0" err="1" smtClean="0"/>
              <a:t>hier</a:t>
            </a:r>
            <a:r>
              <a:rPr lang="hu-HU" sz="2400" dirty="0" smtClean="0"/>
              <a:t> </a:t>
            </a:r>
            <a:r>
              <a:rPr lang="hu-HU" sz="2400" dirty="0" err="1" smtClean="0"/>
              <a:t>im</a:t>
            </a:r>
            <a:r>
              <a:rPr lang="hu-HU" sz="2400" dirty="0" smtClean="0"/>
              <a:t> </a:t>
            </a:r>
            <a:r>
              <a:rPr lang="hu-HU" sz="2400" dirty="0" err="1" smtClean="0"/>
              <a:t>April</a:t>
            </a:r>
            <a:r>
              <a:rPr lang="hu-HU" sz="2400" dirty="0" smtClean="0"/>
              <a:t> 1907 </a:t>
            </a:r>
            <a:r>
              <a:rPr lang="hu-HU" sz="2400" dirty="0" err="1" smtClean="0"/>
              <a:t>einige</a:t>
            </a:r>
            <a:r>
              <a:rPr lang="hu-HU" sz="2400" dirty="0" smtClean="0"/>
              <a:t> </a:t>
            </a:r>
            <a:r>
              <a:rPr lang="hu-HU" sz="2400" dirty="0" err="1" smtClean="0"/>
              <a:t>Wochen</a:t>
            </a:r>
            <a:r>
              <a:rPr lang="hu-HU" sz="2400" dirty="0" smtClean="0"/>
              <a:t>, </a:t>
            </a:r>
            <a:r>
              <a:rPr lang="hu-HU" sz="2400" dirty="0" err="1" smtClean="0"/>
              <a:t>um</a:t>
            </a:r>
            <a:r>
              <a:rPr lang="hu-HU" sz="2400" dirty="0" smtClean="0"/>
              <a:t> </a:t>
            </a:r>
            <a:r>
              <a:rPr lang="hu-HU" sz="2400" dirty="0" err="1" smtClean="0"/>
              <a:t>sich</a:t>
            </a:r>
            <a:r>
              <a:rPr lang="hu-HU" sz="2400" dirty="0" smtClean="0"/>
              <a:t> von </a:t>
            </a:r>
            <a:r>
              <a:rPr lang="hu-HU" sz="2400" dirty="0" err="1" smtClean="0"/>
              <a:t>seiner</a:t>
            </a:r>
            <a:r>
              <a:rPr lang="hu-HU" sz="2400" dirty="0" smtClean="0"/>
              <a:t> </a:t>
            </a:r>
            <a:r>
              <a:rPr lang="hu-HU" sz="2400" dirty="0" err="1" smtClean="0"/>
              <a:t>Lebenskrise</a:t>
            </a:r>
            <a:r>
              <a:rPr lang="hu-HU" sz="2400" dirty="0" smtClean="0"/>
              <a:t> </a:t>
            </a:r>
            <a:r>
              <a:rPr lang="hu-HU" sz="2400" dirty="0" err="1" smtClean="0"/>
              <a:t>zu</a:t>
            </a:r>
            <a:r>
              <a:rPr lang="hu-HU" sz="2400" dirty="0" smtClean="0"/>
              <a:t> </a:t>
            </a:r>
            <a:r>
              <a:rPr lang="hu-HU" sz="2400" dirty="0" err="1" smtClean="0"/>
              <a:t>erholen</a:t>
            </a:r>
            <a:r>
              <a:rPr lang="hu-HU" sz="2400" dirty="0" smtClean="0"/>
              <a:t>…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89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22535" y="1276709"/>
            <a:ext cx="3932237" cy="1600200"/>
          </a:xfrm>
        </p:spPr>
        <p:txBody>
          <a:bodyPr/>
          <a:lstStyle/>
          <a:p>
            <a:pPr algn="ctr"/>
            <a:r>
              <a:rPr lang="hu-HU" b="1" dirty="0" err="1" smtClean="0"/>
              <a:t>Das</a:t>
            </a:r>
            <a:r>
              <a:rPr lang="hu-HU" b="1" dirty="0" smtClean="0"/>
              <a:t> </a:t>
            </a:r>
            <a:r>
              <a:rPr lang="hu-HU" b="1" dirty="0" err="1" smtClean="0"/>
              <a:t>Haus</a:t>
            </a:r>
            <a:r>
              <a:rPr lang="hu-HU" b="1" dirty="0" smtClean="0"/>
              <a:t> Hesse - </a:t>
            </a:r>
            <a:r>
              <a:rPr lang="hu-HU" b="1" dirty="0" err="1" smtClean="0"/>
              <a:t>heute</a:t>
            </a:r>
            <a:endParaRPr lang="hu-HU" b="1" dirty="0"/>
          </a:p>
        </p:txBody>
      </p:sp>
      <p:pic>
        <p:nvPicPr>
          <p:cNvPr id="8" name="Kép helye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835" r="7835"/>
          <a:stretch>
            <a:fillRect/>
          </a:stretch>
        </p:blipFill>
        <p:spPr>
          <a:xfrm>
            <a:off x="5243572" y="1625780"/>
            <a:ext cx="6172200" cy="4873625"/>
          </a:xfrm>
          <a:prstGeom prst="rect">
            <a:avLst/>
          </a:prstGeom>
        </p:spPr>
      </p:pic>
      <p:sp>
        <p:nvSpPr>
          <p:cNvPr id="7" name="Szöveg helye 6"/>
          <p:cNvSpPr>
            <a:spLocks noGrp="1"/>
          </p:cNvSpPr>
          <p:nvPr>
            <p:ph type="body" sz="half" idx="2"/>
          </p:nvPr>
        </p:nvSpPr>
        <p:spPr>
          <a:xfrm>
            <a:off x="822535" y="3147586"/>
            <a:ext cx="3932237" cy="3351819"/>
          </a:xfrm>
        </p:spPr>
        <p:txBody>
          <a:bodyPr>
            <a:normAutofit/>
          </a:bodyPr>
          <a:lstStyle/>
          <a:p>
            <a:pPr algn="ctr"/>
            <a:r>
              <a:rPr lang="hu-HU" sz="2800" dirty="0" err="1" smtClean="0"/>
              <a:t>Werke</a:t>
            </a:r>
            <a:endParaRPr lang="hu-HU" sz="2800" dirty="0" smtClean="0"/>
          </a:p>
          <a:p>
            <a:pPr algn="ctr"/>
            <a:r>
              <a:rPr lang="hu-HU" sz="2400" b="1" i="1" dirty="0" err="1" smtClean="0"/>
              <a:t>Diesseits</a:t>
            </a:r>
            <a:r>
              <a:rPr lang="hu-HU" sz="2400" dirty="0" smtClean="0"/>
              <a:t>, </a:t>
            </a:r>
            <a:r>
              <a:rPr lang="hu-HU" sz="2400" dirty="0" err="1" smtClean="0"/>
              <a:t>Erzählungen</a:t>
            </a:r>
            <a:r>
              <a:rPr lang="hu-HU" sz="2400" dirty="0" smtClean="0"/>
              <a:t> (1907)</a:t>
            </a:r>
          </a:p>
          <a:p>
            <a:pPr algn="ctr"/>
            <a:r>
              <a:rPr lang="hu-HU" sz="2400" b="1" i="1" dirty="0" err="1" smtClean="0"/>
              <a:t>Nachbarn</a:t>
            </a:r>
            <a:r>
              <a:rPr lang="hu-HU" sz="2400" dirty="0" smtClean="0"/>
              <a:t>, </a:t>
            </a:r>
            <a:r>
              <a:rPr lang="hu-HU" sz="2400" dirty="0" err="1" smtClean="0"/>
              <a:t>Erzählungen</a:t>
            </a:r>
            <a:r>
              <a:rPr lang="hu-HU" sz="2400" dirty="0" smtClean="0"/>
              <a:t> (1908)</a:t>
            </a:r>
          </a:p>
          <a:p>
            <a:pPr algn="ctr"/>
            <a:r>
              <a:rPr lang="hu-HU" sz="2400" b="1" i="1" dirty="0" err="1" smtClean="0"/>
              <a:t>Gertrud</a:t>
            </a:r>
            <a:r>
              <a:rPr lang="hu-HU" sz="2400" dirty="0" smtClean="0"/>
              <a:t>, </a:t>
            </a:r>
            <a:r>
              <a:rPr lang="hu-HU" sz="2400" dirty="0" err="1" smtClean="0"/>
              <a:t>Roman</a:t>
            </a:r>
            <a:r>
              <a:rPr lang="hu-HU" sz="2400" dirty="0" smtClean="0"/>
              <a:t> (1910)</a:t>
            </a:r>
          </a:p>
          <a:p>
            <a:pPr algn="ctr"/>
            <a:r>
              <a:rPr lang="hu-HU" sz="2400" b="1" i="1" dirty="0" err="1" smtClean="0"/>
              <a:t>Unterwegs</a:t>
            </a:r>
            <a:r>
              <a:rPr lang="hu-HU" sz="2400" dirty="0" smtClean="0"/>
              <a:t>, </a:t>
            </a:r>
            <a:r>
              <a:rPr lang="hu-HU" sz="2400" dirty="0" err="1" smtClean="0"/>
              <a:t>Gedichte</a:t>
            </a:r>
            <a:r>
              <a:rPr lang="hu-HU" sz="2400" dirty="0" smtClean="0"/>
              <a:t> (1911)</a:t>
            </a:r>
          </a:p>
          <a:p>
            <a:pPr algn="ctr"/>
            <a:r>
              <a:rPr lang="hu-HU" sz="2400" b="1" i="1" dirty="0" err="1" smtClean="0"/>
              <a:t>Umwege</a:t>
            </a:r>
            <a:r>
              <a:rPr lang="hu-HU" sz="2400" dirty="0" smtClean="0"/>
              <a:t>, </a:t>
            </a:r>
            <a:r>
              <a:rPr lang="hu-HU" sz="2400" dirty="0" err="1" smtClean="0"/>
              <a:t>Erzählungen</a:t>
            </a:r>
            <a:r>
              <a:rPr lang="hu-HU" sz="2400" dirty="0" smtClean="0"/>
              <a:t> (1912</a:t>
            </a:r>
            <a:r>
              <a:rPr lang="hu-HU" sz="2800" dirty="0" smtClean="0"/>
              <a:t>)</a:t>
            </a:r>
            <a:endParaRPr lang="hu-HU" sz="28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00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30056" y="1988314"/>
            <a:ext cx="9144000" cy="2448733"/>
          </a:xfrm>
        </p:spPr>
        <p:txBody>
          <a:bodyPr>
            <a:normAutofit/>
          </a:bodyPr>
          <a:lstStyle/>
          <a:p>
            <a:r>
              <a:rPr lang="hu-HU" sz="5400" b="1" dirty="0">
                <a:solidFill>
                  <a:srgbClr val="C00000"/>
                </a:solidFill>
              </a:rPr>
              <a:t>Hermann </a:t>
            </a:r>
            <a:r>
              <a:rPr lang="hu-HU" sz="5400" b="1" dirty="0" smtClean="0">
                <a:solidFill>
                  <a:srgbClr val="C00000"/>
                </a:solidFill>
              </a:rPr>
              <a:t>Hesse I.</a:t>
            </a:r>
            <a:br>
              <a:rPr lang="hu-HU" sz="5400" b="1" dirty="0" smtClean="0">
                <a:solidFill>
                  <a:srgbClr val="C00000"/>
                </a:solidFill>
              </a:rPr>
            </a:br>
            <a:r>
              <a:rPr lang="hu-HU" sz="4800" b="1" dirty="0" err="1" smtClean="0"/>
              <a:t>Fallstudie</a:t>
            </a:r>
            <a:r>
              <a:rPr lang="hu-HU" sz="5400" b="1" dirty="0">
                <a:solidFill>
                  <a:srgbClr val="C00000"/>
                </a:solidFill>
              </a:rPr>
              <a:t/>
            </a:r>
            <a:br>
              <a:rPr lang="hu-HU" sz="5400" b="1" dirty="0">
                <a:solidFill>
                  <a:srgbClr val="C00000"/>
                </a:solidFill>
              </a:rPr>
            </a:br>
            <a:endParaRPr lang="hu-HU" sz="5400" b="1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2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5"/>
          <p:cNvSpPr>
            <a:spLocks noGrp="1"/>
          </p:cNvSpPr>
          <p:nvPr>
            <p:ph type="title"/>
          </p:nvPr>
        </p:nvSpPr>
        <p:spPr>
          <a:xfrm>
            <a:off x="163903" y="1188918"/>
            <a:ext cx="11723298" cy="1410346"/>
          </a:xfrm>
        </p:spPr>
        <p:txBody>
          <a:bodyPr>
            <a:noAutofit/>
          </a:bodyPr>
          <a:lstStyle/>
          <a:p>
            <a:pPr algn="ctr"/>
            <a:r>
              <a:rPr lang="hu-HU" sz="3600" b="1" dirty="0" smtClean="0"/>
              <a:t>4.8. </a:t>
            </a:r>
            <a:r>
              <a:rPr lang="hu-HU" sz="3600" b="1" dirty="0" err="1" smtClean="0"/>
              <a:t>bis</a:t>
            </a:r>
            <a:r>
              <a:rPr lang="hu-HU" sz="3600" b="1" dirty="0" smtClean="0"/>
              <a:t> 11.12. 1911 </a:t>
            </a:r>
            <a:r>
              <a:rPr lang="hu-HU" sz="3600" b="1" dirty="0" err="1" smtClean="0"/>
              <a:t>unternimmt</a:t>
            </a:r>
            <a:r>
              <a:rPr lang="hu-HU" sz="3600" b="1" dirty="0" smtClean="0"/>
              <a:t> Hesse </a:t>
            </a:r>
            <a:r>
              <a:rPr lang="hu-HU" sz="3600" b="1" dirty="0" err="1" smtClean="0"/>
              <a:t>eine</a:t>
            </a:r>
            <a:r>
              <a:rPr lang="hu-HU" sz="3600" b="1" dirty="0" smtClean="0"/>
              <a:t> „</a:t>
            </a:r>
            <a:r>
              <a:rPr lang="hu-HU" sz="3600" b="1" dirty="0" err="1" smtClean="0"/>
              <a:t>Indienreise</a:t>
            </a:r>
            <a:r>
              <a:rPr lang="hu-HU" sz="3600" b="1" dirty="0" smtClean="0"/>
              <a:t>” – </a:t>
            </a:r>
            <a:r>
              <a:rPr lang="hu-HU" sz="3600" b="1" dirty="0" err="1" smtClean="0"/>
              <a:t>auf</a:t>
            </a:r>
            <a:r>
              <a:rPr lang="hu-HU" sz="3600" b="1" dirty="0" smtClean="0"/>
              <a:t> der </a:t>
            </a:r>
            <a:r>
              <a:rPr lang="hu-HU" sz="3600" b="1" dirty="0" err="1" smtClean="0"/>
              <a:t>Spur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seiner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Vorfahren</a:t>
            </a:r>
            <a:r>
              <a:rPr lang="hu-HU" sz="3600" b="1" dirty="0" smtClean="0"/>
              <a:t> – von der </a:t>
            </a:r>
            <a:r>
              <a:rPr lang="hu-HU" sz="3600" b="1" err="1" smtClean="0"/>
              <a:t>enttäuscht</a:t>
            </a:r>
            <a:r>
              <a:rPr lang="hu-HU" sz="3600" b="1" smtClean="0"/>
              <a:t> zurückkehrt</a:t>
            </a:r>
            <a:endParaRPr lang="hu-HU" sz="3600" b="1" dirty="0"/>
          </a:p>
        </p:txBody>
      </p:sp>
      <p:pic>
        <p:nvPicPr>
          <p:cNvPr id="5" name="Kép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0491" y="2599264"/>
            <a:ext cx="6742775" cy="4070761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04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857041" y="1207698"/>
            <a:ext cx="3932237" cy="1885308"/>
          </a:xfrm>
        </p:spPr>
        <p:txBody>
          <a:bodyPr/>
          <a:lstStyle/>
          <a:p>
            <a:pPr algn="ctr"/>
            <a:r>
              <a:rPr lang="hu-HU" b="1" dirty="0" smtClean="0"/>
              <a:t>An </a:t>
            </a:r>
            <a:r>
              <a:rPr lang="hu-HU" b="1" dirty="0" err="1" smtClean="0"/>
              <a:t>Bord</a:t>
            </a:r>
            <a:r>
              <a:rPr lang="hu-HU" b="1" dirty="0" smtClean="0"/>
              <a:t> des </a:t>
            </a:r>
            <a:r>
              <a:rPr lang="hu-HU" b="1" dirty="0" err="1" smtClean="0"/>
              <a:t>Dampfers</a:t>
            </a:r>
            <a:r>
              <a:rPr lang="hu-HU" b="1" dirty="0" smtClean="0"/>
              <a:t> „</a:t>
            </a:r>
            <a:r>
              <a:rPr lang="hu-HU" b="1" dirty="0" err="1" smtClean="0"/>
              <a:t>Prinz</a:t>
            </a:r>
            <a:r>
              <a:rPr lang="hu-HU" b="1" dirty="0" smtClean="0"/>
              <a:t> </a:t>
            </a:r>
            <a:r>
              <a:rPr lang="hu-HU" b="1" dirty="0" err="1" smtClean="0"/>
              <a:t>Eitel</a:t>
            </a:r>
            <a:r>
              <a:rPr lang="hu-HU" b="1" dirty="0" smtClean="0"/>
              <a:t> Friedrich”</a:t>
            </a:r>
            <a:br>
              <a:rPr lang="hu-HU" b="1" dirty="0" smtClean="0"/>
            </a:br>
            <a:r>
              <a:rPr lang="hu-HU" b="1" dirty="0" err="1" smtClean="0"/>
              <a:t>unterwegs</a:t>
            </a:r>
            <a:r>
              <a:rPr lang="hu-HU" b="1" dirty="0" smtClean="0"/>
              <a:t> nach </a:t>
            </a:r>
            <a:r>
              <a:rPr lang="hu-HU" b="1" dirty="0" err="1" smtClean="0"/>
              <a:t>Indien</a:t>
            </a:r>
            <a:endParaRPr lang="hu-HU" b="1" dirty="0"/>
          </a:p>
        </p:txBody>
      </p:sp>
      <p:pic>
        <p:nvPicPr>
          <p:cNvPr id="7" name="Kép helye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799" b="799"/>
          <a:stretch>
            <a:fillRect/>
          </a:stretch>
        </p:blipFill>
        <p:spPr>
          <a:xfrm>
            <a:off x="5200441" y="1737923"/>
            <a:ext cx="6172200" cy="4873625"/>
          </a:xfrm>
          <a:prstGeom prst="rect">
            <a:avLst/>
          </a:prstGeom>
        </p:spPr>
      </p:pic>
      <p:sp>
        <p:nvSpPr>
          <p:cNvPr id="6" name="Szöveg helye 5"/>
          <p:cNvSpPr>
            <a:spLocks noGrp="1"/>
          </p:cNvSpPr>
          <p:nvPr>
            <p:ph type="body" sz="half" idx="2"/>
          </p:nvPr>
        </p:nvSpPr>
        <p:spPr>
          <a:xfrm>
            <a:off x="857041" y="3664178"/>
            <a:ext cx="3932237" cy="2955307"/>
          </a:xfrm>
        </p:spPr>
        <p:txBody>
          <a:bodyPr/>
          <a:lstStyle/>
          <a:p>
            <a:pPr algn="ctr"/>
            <a:endParaRPr lang="hu-HU" dirty="0" smtClean="0"/>
          </a:p>
          <a:p>
            <a:pPr algn="ctr"/>
            <a:r>
              <a:rPr lang="hu-HU" sz="2000" dirty="0" err="1" smtClean="0"/>
              <a:t>Mitte</a:t>
            </a:r>
            <a:r>
              <a:rPr lang="hu-HU" sz="2000" dirty="0" smtClean="0"/>
              <a:t>: Hermann Hesse</a:t>
            </a:r>
          </a:p>
          <a:p>
            <a:pPr algn="ctr"/>
            <a:r>
              <a:rPr lang="hu-HU" sz="2000" dirty="0" err="1" smtClean="0"/>
              <a:t>Rechts</a:t>
            </a:r>
            <a:r>
              <a:rPr lang="hu-HU" sz="2000" dirty="0" smtClean="0"/>
              <a:t>: Hans </a:t>
            </a:r>
            <a:r>
              <a:rPr lang="hu-HU" sz="2000" dirty="0" err="1" smtClean="0"/>
              <a:t>Sturzenegger</a:t>
            </a:r>
            <a:r>
              <a:rPr lang="hu-HU" sz="2000" dirty="0" smtClean="0"/>
              <a:t>, </a:t>
            </a:r>
            <a:r>
              <a:rPr lang="hu-HU" sz="2000" dirty="0" err="1" smtClean="0"/>
              <a:t>Schweizer</a:t>
            </a:r>
            <a:r>
              <a:rPr lang="hu-HU" sz="2000" dirty="0" smtClean="0"/>
              <a:t> </a:t>
            </a:r>
            <a:r>
              <a:rPr lang="hu-HU" sz="2000" dirty="0" err="1" smtClean="0"/>
              <a:t>Maler</a:t>
            </a:r>
            <a:r>
              <a:rPr lang="hu-HU" sz="2000" dirty="0" smtClean="0"/>
              <a:t>, mit </a:t>
            </a:r>
            <a:r>
              <a:rPr lang="hu-HU" sz="2000" dirty="0" err="1" smtClean="0"/>
              <a:t>dem</a:t>
            </a:r>
            <a:r>
              <a:rPr lang="hu-HU" sz="2000" dirty="0" smtClean="0"/>
              <a:t> Hesse die </a:t>
            </a:r>
            <a:r>
              <a:rPr lang="hu-HU" sz="2000" dirty="0" err="1" smtClean="0"/>
              <a:t>Reise</a:t>
            </a:r>
            <a:r>
              <a:rPr lang="hu-HU" sz="2000" dirty="0" smtClean="0"/>
              <a:t> </a:t>
            </a:r>
            <a:r>
              <a:rPr lang="hu-HU" sz="2000" dirty="0" err="1" smtClean="0"/>
              <a:t>unternahm</a:t>
            </a:r>
            <a:r>
              <a:rPr lang="hu-HU" sz="2000" dirty="0" smtClean="0"/>
              <a:t>…</a:t>
            </a:r>
            <a:endParaRPr lang="hu-HU" sz="20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969184" y="1442658"/>
            <a:ext cx="3932237" cy="1751307"/>
          </a:xfrm>
        </p:spPr>
        <p:txBody>
          <a:bodyPr>
            <a:normAutofit fontScale="90000"/>
          </a:bodyPr>
          <a:lstStyle/>
          <a:p>
            <a:pPr algn="ctr"/>
            <a:r>
              <a:rPr lang="hu-HU" sz="3600" b="1" dirty="0" smtClean="0"/>
              <a:t>Bern</a:t>
            </a:r>
            <a:r>
              <a:rPr lang="hu-HU" b="1" dirty="0" smtClean="0"/>
              <a:t> </a:t>
            </a:r>
            <a:br>
              <a:rPr lang="hu-HU" b="1" dirty="0" smtClean="0"/>
            </a:br>
            <a:r>
              <a:rPr lang="hu-HU" sz="2700" b="1" dirty="0" err="1" smtClean="0"/>
              <a:t>Melchenbühlweg</a:t>
            </a:r>
            <a:r>
              <a:rPr lang="hu-HU" sz="2700" b="1" dirty="0" smtClean="0"/>
              <a:t> 26 </a:t>
            </a:r>
            <a:br>
              <a:rPr lang="hu-HU" sz="2700" b="1" dirty="0" smtClean="0"/>
            </a:br>
            <a:r>
              <a:rPr lang="hu-HU" b="1" dirty="0" smtClean="0"/>
              <a:t>Hesse </a:t>
            </a:r>
            <a:r>
              <a:rPr lang="hu-HU" b="1" dirty="0" err="1" smtClean="0"/>
              <a:t>Wohnsitz</a:t>
            </a:r>
            <a:r>
              <a:rPr lang="hu-HU" b="1" dirty="0"/>
              <a:t/>
            </a:r>
            <a:br>
              <a:rPr lang="hu-HU" b="1" dirty="0"/>
            </a:br>
            <a:r>
              <a:rPr lang="hu-HU" b="1" dirty="0" smtClean="0"/>
              <a:t>1912-1919</a:t>
            </a:r>
            <a:endParaRPr lang="hu-HU" b="1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64996" y="2089389"/>
            <a:ext cx="5667375" cy="4067175"/>
          </a:xfrm>
          <a:prstGeom prst="rect">
            <a:avLst/>
          </a:prstGeom>
        </p:spPr>
      </p:pic>
      <p:sp>
        <p:nvSpPr>
          <p:cNvPr id="7" name="Szöveg helye 6"/>
          <p:cNvSpPr>
            <a:spLocks noGrp="1"/>
          </p:cNvSpPr>
          <p:nvPr>
            <p:ph type="body" sz="half" idx="2"/>
          </p:nvPr>
        </p:nvSpPr>
        <p:spPr>
          <a:xfrm>
            <a:off x="969184" y="3488433"/>
            <a:ext cx="3932237" cy="3079293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hu-HU" sz="2000" dirty="0" err="1" smtClean="0"/>
              <a:t>Hier</a:t>
            </a:r>
            <a:r>
              <a:rPr lang="hu-HU" sz="2000" dirty="0" smtClean="0"/>
              <a:t> </a:t>
            </a:r>
            <a:r>
              <a:rPr lang="hu-HU" sz="2000" dirty="0" err="1" smtClean="0"/>
              <a:t>entstehen</a:t>
            </a:r>
            <a:r>
              <a:rPr lang="hu-HU" sz="2000" dirty="0" smtClean="0"/>
              <a:t> </a:t>
            </a:r>
            <a:r>
              <a:rPr lang="hu-HU" sz="2000" dirty="0" err="1" smtClean="0"/>
              <a:t>u.a</a:t>
            </a:r>
            <a:r>
              <a:rPr lang="hu-HU" sz="2000" dirty="0" smtClean="0"/>
              <a:t>.:</a:t>
            </a:r>
          </a:p>
          <a:p>
            <a:endParaRPr lang="hu-HU" sz="2000" b="1" i="1" dirty="0" smtClean="0"/>
          </a:p>
          <a:p>
            <a:pPr algn="ctr"/>
            <a:r>
              <a:rPr lang="hu-HU" sz="2400" b="1" i="1" dirty="0" err="1" smtClean="0"/>
              <a:t>Aus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Indien</a:t>
            </a:r>
            <a:r>
              <a:rPr lang="hu-HU" sz="2400" dirty="0" smtClean="0"/>
              <a:t>, </a:t>
            </a:r>
            <a:r>
              <a:rPr lang="hu-HU" sz="2400" dirty="0" err="1" smtClean="0"/>
              <a:t>Aufzeichnungen</a:t>
            </a:r>
            <a:r>
              <a:rPr lang="hu-HU" sz="2400" b="1" i="1" dirty="0" smtClean="0"/>
              <a:t> </a:t>
            </a:r>
            <a:r>
              <a:rPr lang="hu-HU" sz="2400" dirty="0" smtClean="0"/>
              <a:t>(1913)</a:t>
            </a:r>
          </a:p>
          <a:p>
            <a:pPr algn="ctr"/>
            <a:r>
              <a:rPr lang="hu-HU" sz="2400" b="1" i="1" dirty="0" err="1" smtClean="0"/>
              <a:t>Roßhalde</a:t>
            </a:r>
            <a:r>
              <a:rPr lang="hu-HU" sz="2400" dirty="0" smtClean="0"/>
              <a:t>, </a:t>
            </a:r>
            <a:r>
              <a:rPr lang="hu-HU" sz="2400" dirty="0" err="1" smtClean="0"/>
              <a:t>Roman</a:t>
            </a:r>
            <a:r>
              <a:rPr lang="hu-HU" sz="2400" dirty="0" smtClean="0"/>
              <a:t> (1914)</a:t>
            </a:r>
          </a:p>
          <a:p>
            <a:pPr algn="ctr"/>
            <a:r>
              <a:rPr lang="hu-HU" sz="2400" b="1" i="1" dirty="0" err="1" smtClean="0"/>
              <a:t>Knulp</a:t>
            </a:r>
            <a:r>
              <a:rPr lang="hu-HU" sz="2400" dirty="0" smtClean="0"/>
              <a:t> (1915)</a:t>
            </a:r>
          </a:p>
          <a:p>
            <a:pPr algn="ctr"/>
            <a:r>
              <a:rPr lang="hu-HU" sz="2400" b="1" i="1" dirty="0" err="1" smtClean="0"/>
              <a:t>Schön</a:t>
            </a:r>
            <a:r>
              <a:rPr lang="hu-HU" sz="2400" b="1" i="1" dirty="0" smtClean="0"/>
              <a:t> </a:t>
            </a:r>
            <a:r>
              <a:rPr lang="hu-HU" sz="2400" b="1" i="1" dirty="0" err="1" smtClean="0"/>
              <a:t>ist</a:t>
            </a:r>
            <a:r>
              <a:rPr lang="hu-HU" sz="2400" b="1" i="1" dirty="0" smtClean="0"/>
              <a:t> die </a:t>
            </a:r>
            <a:r>
              <a:rPr lang="hu-HU" sz="2400" b="1" i="1" dirty="0" err="1" smtClean="0"/>
              <a:t>Jugend</a:t>
            </a:r>
            <a:r>
              <a:rPr lang="hu-HU" sz="2400" dirty="0" smtClean="0"/>
              <a:t>. 2 </a:t>
            </a:r>
            <a:r>
              <a:rPr lang="hu-HU" sz="2400" dirty="0" err="1" smtClean="0"/>
              <a:t>Erzählungen</a:t>
            </a:r>
            <a:r>
              <a:rPr lang="hu-HU" sz="2400" dirty="0" smtClean="0"/>
              <a:t> (1916)</a:t>
            </a:r>
          </a:p>
          <a:p>
            <a:pPr algn="ctr"/>
            <a:r>
              <a:rPr lang="hu-HU" sz="2400" b="1" i="1" dirty="0" err="1" smtClean="0">
                <a:solidFill>
                  <a:srgbClr val="C00000"/>
                </a:solidFill>
              </a:rPr>
              <a:t>Demian</a:t>
            </a:r>
            <a:r>
              <a:rPr lang="hu-HU" sz="2400" dirty="0" smtClean="0"/>
              <a:t>, </a:t>
            </a:r>
            <a:r>
              <a:rPr lang="hu-HU" sz="2400" dirty="0" err="1" smtClean="0"/>
              <a:t>Roman</a:t>
            </a:r>
            <a:r>
              <a:rPr lang="hu-HU" sz="2400" dirty="0" smtClean="0"/>
              <a:t> (1917-1919)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80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38200" y="154694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/>
              <a:t>Hesse und die </a:t>
            </a:r>
            <a:r>
              <a:rPr lang="hu-HU" sz="3600" b="1" dirty="0" err="1" smtClean="0"/>
              <a:t>Psychoanalyse</a:t>
            </a:r>
            <a:endParaRPr lang="hu-HU" sz="3600" b="1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838200" y="3502470"/>
            <a:ext cx="10515600" cy="3511255"/>
          </a:xfrm>
        </p:spPr>
        <p:txBody>
          <a:bodyPr>
            <a:normAutofit/>
          </a:bodyPr>
          <a:lstStyle/>
          <a:p>
            <a:r>
              <a:rPr lang="hu-HU" sz="2400" dirty="0" err="1" smtClean="0"/>
              <a:t>Juni</a:t>
            </a:r>
            <a:r>
              <a:rPr lang="hu-HU" sz="2400" dirty="0" smtClean="0"/>
              <a:t> 1916-November 1917: </a:t>
            </a:r>
            <a:r>
              <a:rPr lang="hu-HU" sz="2400" dirty="0" err="1" smtClean="0"/>
              <a:t>etwa</a:t>
            </a:r>
            <a:r>
              <a:rPr lang="hu-HU" sz="2400" dirty="0" smtClean="0"/>
              <a:t> 60 </a:t>
            </a:r>
            <a:r>
              <a:rPr lang="hu-HU" sz="2400" dirty="0" err="1" smtClean="0"/>
              <a:t>Sitzungen</a:t>
            </a:r>
            <a:r>
              <a:rPr lang="hu-HU" sz="2400" dirty="0" smtClean="0"/>
              <a:t> </a:t>
            </a:r>
            <a:r>
              <a:rPr lang="hu-HU" sz="2400" dirty="0" err="1" smtClean="0"/>
              <a:t>bei</a:t>
            </a:r>
            <a:r>
              <a:rPr lang="hu-HU" sz="2400" dirty="0" smtClean="0"/>
              <a:t> Dr. Bernhard Lang, </a:t>
            </a:r>
            <a:r>
              <a:rPr lang="hu-HU" sz="2400" dirty="0" err="1" smtClean="0"/>
              <a:t>einem</a:t>
            </a:r>
            <a:r>
              <a:rPr lang="hu-HU" sz="2400" dirty="0" smtClean="0"/>
              <a:t> </a:t>
            </a:r>
            <a:r>
              <a:rPr lang="hu-HU" sz="2400" dirty="0" err="1" smtClean="0"/>
              <a:t>Schüler</a:t>
            </a:r>
            <a:r>
              <a:rPr lang="hu-HU" sz="2400" dirty="0" smtClean="0"/>
              <a:t> von C.G. Jung </a:t>
            </a:r>
            <a:r>
              <a:rPr lang="hu-HU" sz="2400" dirty="0" err="1" smtClean="0"/>
              <a:t>zur</a:t>
            </a:r>
            <a:r>
              <a:rPr lang="hu-HU" sz="2400" dirty="0" smtClean="0"/>
              <a:t> </a:t>
            </a:r>
            <a:r>
              <a:rPr lang="hu-HU" sz="2400" dirty="0" err="1" smtClean="0"/>
              <a:t>Überwindung</a:t>
            </a:r>
            <a:r>
              <a:rPr lang="hu-HU" sz="2400" dirty="0" smtClean="0"/>
              <a:t> </a:t>
            </a:r>
            <a:r>
              <a:rPr lang="hu-HU" sz="2400" dirty="0" err="1" smtClean="0"/>
              <a:t>unerträglicher</a:t>
            </a:r>
            <a:r>
              <a:rPr lang="hu-HU" sz="2400" dirty="0" smtClean="0"/>
              <a:t> </a:t>
            </a:r>
            <a:r>
              <a:rPr lang="hu-HU" sz="2400" dirty="0" err="1" smtClean="0"/>
              <a:t>Kopfschmerzen</a:t>
            </a:r>
            <a:r>
              <a:rPr lang="hu-HU" sz="2400" dirty="0" smtClean="0"/>
              <a:t>, </a:t>
            </a:r>
            <a:r>
              <a:rPr lang="hu-HU" sz="2400" dirty="0" err="1" smtClean="0"/>
              <a:t>Depressionen</a:t>
            </a:r>
            <a:r>
              <a:rPr lang="hu-HU" sz="2400" dirty="0" smtClean="0"/>
              <a:t>.</a:t>
            </a:r>
          </a:p>
          <a:p>
            <a:r>
              <a:rPr lang="hu-HU" sz="2400" dirty="0" smtClean="0"/>
              <a:t>Dr. Lang </a:t>
            </a:r>
            <a:r>
              <a:rPr lang="hu-HU" sz="2400" dirty="0" err="1" smtClean="0"/>
              <a:t>empfiehlt</a:t>
            </a:r>
            <a:r>
              <a:rPr lang="hu-HU" sz="2400" dirty="0" smtClean="0"/>
              <a:t> </a:t>
            </a:r>
            <a:r>
              <a:rPr lang="hu-HU" sz="2400" dirty="0" err="1" smtClean="0"/>
              <a:t>als</a:t>
            </a:r>
            <a:r>
              <a:rPr lang="hu-HU" sz="2400" dirty="0" smtClean="0"/>
              <a:t> </a:t>
            </a:r>
            <a:r>
              <a:rPr lang="hu-HU" sz="2400" dirty="0" err="1" smtClean="0"/>
              <a:t>Therapie</a:t>
            </a:r>
            <a:r>
              <a:rPr lang="hu-HU" sz="2400" dirty="0" smtClean="0"/>
              <a:t> </a:t>
            </a:r>
            <a:r>
              <a:rPr lang="hu-HU" sz="2400" dirty="0" err="1" smtClean="0"/>
              <a:t>das</a:t>
            </a:r>
            <a:r>
              <a:rPr lang="hu-HU" sz="2400" dirty="0" smtClean="0"/>
              <a:t> </a:t>
            </a:r>
            <a:r>
              <a:rPr lang="hu-HU" sz="2400" dirty="0" err="1" smtClean="0"/>
              <a:t>Malen</a:t>
            </a:r>
            <a:endParaRPr lang="hu-HU" sz="2400" dirty="0" smtClean="0"/>
          </a:p>
          <a:p>
            <a:r>
              <a:rPr lang="hu-HU" sz="2400" dirty="0" err="1" smtClean="0"/>
              <a:t>Später</a:t>
            </a:r>
            <a:r>
              <a:rPr lang="hu-HU" sz="2400" dirty="0" smtClean="0"/>
              <a:t> </a:t>
            </a:r>
            <a:r>
              <a:rPr lang="hu-HU" sz="2400" dirty="0" err="1" smtClean="0"/>
              <a:t>lernt</a:t>
            </a:r>
            <a:r>
              <a:rPr lang="hu-HU" sz="2400" dirty="0" smtClean="0"/>
              <a:t> Hesse Jung </a:t>
            </a:r>
            <a:r>
              <a:rPr lang="hu-HU" sz="2400" dirty="0" err="1" smtClean="0"/>
              <a:t>persönlich</a:t>
            </a:r>
            <a:r>
              <a:rPr lang="hu-HU" sz="2400" dirty="0" smtClean="0"/>
              <a:t>, </a:t>
            </a:r>
            <a:r>
              <a:rPr lang="hu-HU" sz="2400" dirty="0" err="1" smtClean="0"/>
              <a:t>sein</a:t>
            </a:r>
            <a:r>
              <a:rPr lang="hu-HU" sz="2400" dirty="0" smtClean="0"/>
              <a:t> </a:t>
            </a:r>
            <a:r>
              <a:rPr lang="hu-HU" sz="2400" dirty="0" err="1" smtClean="0"/>
              <a:t>Werk</a:t>
            </a:r>
            <a:r>
              <a:rPr lang="hu-HU" sz="2400" dirty="0" smtClean="0"/>
              <a:t> </a:t>
            </a:r>
            <a:r>
              <a:rPr lang="hu-HU" sz="2400" dirty="0" err="1" smtClean="0"/>
              <a:t>sowie</a:t>
            </a:r>
            <a:r>
              <a:rPr lang="hu-HU" sz="2400" dirty="0" smtClean="0"/>
              <a:t> </a:t>
            </a:r>
            <a:r>
              <a:rPr lang="hu-HU" sz="2400" dirty="0" err="1" smtClean="0"/>
              <a:t>das</a:t>
            </a:r>
            <a:r>
              <a:rPr lang="hu-HU" sz="2400" dirty="0" smtClean="0"/>
              <a:t> </a:t>
            </a:r>
            <a:r>
              <a:rPr lang="hu-HU" sz="2400" dirty="0" err="1" smtClean="0"/>
              <a:t>Werk</a:t>
            </a:r>
            <a:r>
              <a:rPr lang="hu-HU" sz="2400" dirty="0" smtClean="0"/>
              <a:t> von S. Freud </a:t>
            </a:r>
            <a:r>
              <a:rPr lang="hu-HU" sz="2400" dirty="0" err="1" smtClean="0"/>
              <a:t>kennen</a:t>
            </a:r>
            <a:r>
              <a:rPr lang="hu-HU" sz="2400" dirty="0" smtClean="0"/>
              <a:t>, von </a:t>
            </a:r>
            <a:r>
              <a:rPr lang="hu-HU" sz="2400" dirty="0" err="1" smtClean="0"/>
              <a:t>dem</a:t>
            </a:r>
            <a:r>
              <a:rPr lang="hu-HU" sz="2400" dirty="0" smtClean="0"/>
              <a:t> </a:t>
            </a:r>
            <a:r>
              <a:rPr lang="hu-HU" sz="2400" dirty="0" err="1" smtClean="0"/>
              <a:t>er</a:t>
            </a:r>
            <a:r>
              <a:rPr lang="hu-HU" sz="2400" dirty="0" smtClean="0"/>
              <a:t> </a:t>
            </a:r>
            <a:r>
              <a:rPr lang="hu-HU" sz="2400" dirty="0" err="1" smtClean="0"/>
              <a:t>stark</a:t>
            </a:r>
            <a:r>
              <a:rPr lang="hu-HU" sz="2400" dirty="0" smtClean="0"/>
              <a:t> </a:t>
            </a:r>
            <a:r>
              <a:rPr lang="hu-HU" sz="2400" dirty="0" err="1" smtClean="0"/>
              <a:t>beeinflusst</a:t>
            </a:r>
            <a:r>
              <a:rPr lang="hu-HU" sz="2400" dirty="0" smtClean="0"/>
              <a:t> </a:t>
            </a:r>
            <a:r>
              <a:rPr lang="hu-HU" sz="2400" dirty="0" err="1" smtClean="0"/>
              <a:t>wird</a:t>
            </a:r>
            <a:r>
              <a:rPr lang="hu-HU" sz="2400" dirty="0" smtClean="0"/>
              <a:t>…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3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256" y="150871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b="1" dirty="0" smtClean="0"/>
              <a:t>Hermann Hesse </a:t>
            </a:r>
            <a:r>
              <a:rPr lang="hu-HU" b="1" dirty="0" err="1" smtClean="0"/>
              <a:t>als</a:t>
            </a:r>
            <a:r>
              <a:rPr lang="hu-HU" b="1" dirty="0" smtClean="0"/>
              <a:t> </a:t>
            </a:r>
            <a:r>
              <a:rPr lang="hu-HU" b="1" dirty="0" err="1" smtClean="0"/>
              <a:t>Maler</a:t>
            </a:r>
            <a:r>
              <a:rPr lang="hu-HU" b="1" dirty="0"/>
              <a:t/>
            </a:r>
            <a:br>
              <a:rPr lang="hu-HU" b="1" dirty="0"/>
            </a:br>
            <a:endParaRPr lang="hu-HU" b="1" dirty="0"/>
          </a:p>
        </p:txBody>
      </p:sp>
      <p:sp>
        <p:nvSpPr>
          <p:cNvPr id="17" name="Szöveg helye 16"/>
          <p:cNvSpPr>
            <a:spLocks noGrp="1"/>
          </p:cNvSpPr>
          <p:nvPr>
            <p:ph sz="half" idx="1"/>
          </p:nvPr>
        </p:nvSpPr>
        <p:spPr>
          <a:xfrm>
            <a:off x="832108" y="3006807"/>
            <a:ext cx="3893907" cy="34802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u-HU" sz="2400" dirty="0" smtClean="0"/>
              <a:t>Zeit </a:t>
            </a:r>
            <a:r>
              <a:rPr lang="hu-HU" sz="2400" dirty="0" err="1" smtClean="0"/>
              <a:t>seines</a:t>
            </a:r>
            <a:r>
              <a:rPr lang="hu-HU" sz="2400" dirty="0" smtClean="0"/>
              <a:t> </a:t>
            </a:r>
            <a:r>
              <a:rPr lang="hu-HU" sz="2400" dirty="0" err="1" smtClean="0"/>
              <a:t>Lebens</a:t>
            </a:r>
            <a:r>
              <a:rPr lang="hu-HU" sz="2400" dirty="0" smtClean="0"/>
              <a:t> </a:t>
            </a:r>
            <a:r>
              <a:rPr lang="hu-HU" sz="2400" dirty="0" err="1" smtClean="0"/>
              <a:t>malt</a:t>
            </a:r>
            <a:r>
              <a:rPr lang="hu-HU" sz="2400" dirty="0" smtClean="0"/>
              <a:t> Hesse an die 3000 </a:t>
            </a:r>
            <a:r>
              <a:rPr lang="hu-HU" sz="2400" dirty="0" err="1" smtClean="0"/>
              <a:t>Aquarelle</a:t>
            </a:r>
            <a:r>
              <a:rPr lang="hu-HU" sz="2400" dirty="0" smtClean="0"/>
              <a:t> – </a:t>
            </a:r>
            <a:r>
              <a:rPr lang="hu-HU" sz="2400" dirty="0" err="1" smtClean="0"/>
              <a:t>vor</a:t>
            </a:r>
            <a:r>
              <a:rPr lang="hu-HU" sz="2400" dirty="0" smtClean="0"/>
              <a:t> </a:t>
            </a:r>
            <a:r>
              <a:rPr lang="hu-HU" sz="2400" dirty="0" err="1" smtClean="0"/>
              <a:t>allem</a:t>
            </a:r>
            <a:r>
              <a:rPr lang="hu-HU" sz="2400" dirty="0" smtClean="0"/>
              <a:t> </a:t>
            </a:r>
            <a:r>
              <a:rPr lang="hu-HU" sz="2400" dirty="0" err="1" smtClean="0"/>
              <a:t>Landschaftsbilder</a:t>
            </a:r>
            <a:r>
              <a:rPr lang="hu-HU" sz="2400" dirty="0" smtClean="0"/>
              <a:t>…</a:t>
            </a:r>
            <a:endParaRPr lang="hu-HU" sz="2400" dirty="0"/>
          </a:p>
        </p:txBody>
      </p:sp>
      <p:pic>
        <p:nvPicPr>
          <p:cNvPr id="20" name="Tartalom helye 1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329153" y="2411047"/>
            <a:ext cx="3253842" cy="4351338"/>
          </a:xfrm>
          <a:prstGeom prst="rect">
            <a:avLst/>
          </a:prstGeom>
        </p:spPr>
      </p:pic>
      <p:pic>
        <p:nvPicPr>
          <p:cNvPr id="21" name="Kép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590" y="2411047"/>
            <a:ext cx="2010243" cy="435133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9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4643" y="1544039"/>
            <a:ext cx="4457700" cy="5048250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23432" y="2267939"/>
            <a:ext cx="4810125" cy="360045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0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02429" y="1446855"/>
            <a:ext cx="3932237" cy="160020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err="1" smtClean="0"/>
              <a:t>Demian</a:t>
            </a:r>
            <a:r>
              <a:rPr lang="hu-HU" b="1" dirty="0" smtClean="0"/>
              <a:t>. Die </a:t>
            </a:r>
            <a:r>
              <a:rPr lang="hu-HU" b="1" dirty="0" err="1" smtClean="0"/>
              <a:t>Geschichte</a:t>
            </a:r>
            <a:r>
              <a:rPr lang="hu-HU" b="1" dirty="0" smtClean="0"/>
              <a:t> </a:t>
            </a:r>
            <a:r>
              <a:rPr lang="hu-HU" b="1" dirty="0" err="1" smtClean="0"/>
              <a:t>einer</a:t>
            </a:r>
            <a:r>
              <a:rPr lang="hu-HU" b="1" dirty="0" smtClean="0"/>
              <a:t> </a:t>
            </a:r>
            <a:r>
              <a:rPr lang="hu-HU" b="1" dirty="0" err="1" smtClean="0"/>
              <a:t>Jugend</a:t>
            </a:r>
            <a:r>
              <a:rPr lang="hu-HU" b="1" dirty="0" smtClean="0"/>
              <a:t> von Emil Sinclair</a:t>
            </a:r>
            <a:endParaRPr lang="hu-HU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8643" y="1406105"/>
            <a:ext cx="3250158" cy="5215027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883585" y="3180122"/>
            <a:ext cx="3932237" cy="1685176"/>
          </a:xfrm>
        </p:spPr>
        <p:txBody>
          <a:bodyPr/>
          <a:lstStyle/>
          <a:p>
            <a:r>
              <a:rPr lang="hu-HU" dirty="0" err="1" smtClean="0"/>
              <a:t>Das</a:t>
            </a:r>
            <a:r>
              <a:rPr lang="hu-HU" dirty="0" smtClean="0"/>
              <a:t> </a:t>
            </a:r>
            <a:r>
              <a:rPr lang="hu-HU" dirty="0" err="1" smtClean="0"/>
              <a:t>Werk</a:t>
            </a:r>
            <a:r>
              <a:rPr lang="hu-HU" dirty="0" smtClean="0"/>
              <a:t> </a:t>
            </a:r>
            <a:r>
              <a:rPr lang="hu-HU" dirty="0" err="1" smtClean="0"/>
              <a:t>erscheint</a:t>
            </a:r>
            <a:r>
              <a:rPr lang="hu-HU" dirty="0" smtClean="0"/>
              <a:t> </a:t>
            </a:r>
            <a:r>
              <a:rPr lang="hu-HU" dirty="0" err="1" smtClean="0"/>
              <a:t>pseudonym</a:t>
            </a:r>
            <a:endParaRPr lang="hu-HU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43305" y="1232900"/>
            <a:ext cx="3932237" cy="1268858"/>
          </a:xfrm>
        </p:spPr>
        <p:txBody>
          <a:bodyPr>
            <a:normAutofit/>
          </a:bodyPr>
          <a:lstStyle/>
          <a:p>
            <a:pPr algn="ctr"/>
            <a:r>
              <a:rPr lang="hu-HU" sz="2800" b="1" dirty="0" err="1" smtClean="0"/>
              <a:t>Casa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Camuzzi</a:t>
            </a:r>
            <a:r>
              <a:rPr lang="hu-HU" sz="2800" b="1" dirty="0" smtClean="0"/>
              <a:t> in </a:t>
            </a:r>
            <a:r>
              <a:rPr lang="hu-HU" sz="2800" b="1" dirty="0" err="1" smtClean="0"/>
              <a:t>Montagnola</a:t>
            </a:r>
            <a:r>
              <a:rPr lang="hu-HU" sz="2800" b="1" dirty="0"/>
              <a:t/>
            </a:r>
            <a:br>
              <a:rPr lang="hu-HU" sz="2800" b="1" dirty="0"/>
            </a:br>
            <a:r>
              <a:rPr lang="hu-HU" sz="2000" dirty="0" smtClean="0"/>
              <a:t>mit </a:t>
            </a:r>
            <a:r>
              <a:rPr lang="hu-HU" sz="2000" dirty="0" err="1" smtClean="0"/>
              <a:t>Klingsors</a:t>
            </a:r>
            <a:r>
              <a:rPr lang="hu-HU" sz="2000" dirty="0" smtClean="0"/>
              <a:t> Balkon</a:t>
            </a:r>
            <a:endParaRPr lang="hu-HU" sz="200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943305" y="2501758"/>
            <a:ext cx="3932237" cy="4356242"/>
          </a:xfrm>
        </p:spPr>
        <p:txBody>
          <a:bodyPr>
            <a:noAutofit/>
          </a:bodyPr>
          <a:lstStyle/>
          <a:p>
            <a:pPr algn="ctr"/>
            <a:endParaRPr lang="hu-HU" sz="1800" dirty="0" smtClean="0"/>
          </a:p>
          <a:p>
            <a:pPr algn="ctr"/>
            <a:r>
              <a:rPr lang="hu-HU" sz="1800" dirty="0" err="1" smtClean="0"/>
              <a:t>Hesses</a:t>
            </a:r>
            <a:r>
              <a:rPr lang="hu-HU" sz="1800" dirty="0" smtClean="0"/>
              <a:t> </a:t>
            </a:r>
            <a:r>
              <a:rPr lang="hu-HU" sz="1800" dirty="0" err="1" smtClean="0"/>
              <a:t>Wohnsitz</a:t>
            </a:r>
            <a:r>
              <a:rPr lang="hu-HU" sz="1800" dirty="0" smtClean="0"/>
              <a:t> 1919-1930: </a:t>
            </a:r>
            <a:r>
              <a:rPr lang="hu-HU" sz="1800" dirty="0" err="1" smtClean="0"/>
              <a:t>hier</a:t>
            </a:r>
            <a:r>
              <a:rPr lang="hu-HU" sz="1800" dirty="0" smtClean="0"/>
              <a:t> </a:t>
            </a:r>
            <a:r>
              <a:rPr lang="hu-HU" sz="1800" dirty="0" err="1" smtClean="0"/>
              <a:t>mietet</a:t>
            </a:r>
            <a:r>
              <a:rPr lang="hu-HU" sz="1800" dirty="0" smtClean="0"/>
              <a:t> </a:t>
            </a:r>
            <a:r>
              <a:rPr lang="hu-HU" sz="1800" dirty="0" err="1" smtClean="0"/>
              <a:t>er</a:t>
            </a:r>
            <a:r>
              <a:rPr lang="hu-HU" sz="1800" dirty="0" smtClean="0"/>
              <a:t> 4 Zimmer </a:t>
            </a:r>
            <a:r>
              <a:rPr lang="hu-HU" sz="1800" dirty="0" err="1" smtClean="0"/>
              <a:t>ohne</a:t>
            </a:r>
            <a:r>
              <a:rPr lang="hu-HU" sz="1800" dirty="0" smtClean="0"/>
              <a:t> </a:t>
            </a:r>
            <a:r>
              <a:rPr lang="hu-HU" sz="1800" dirty="0" err="1" smtClean="0"/>
              <a:t>Heizung</a:t>
            </a:r>
            <a:endParaRPr lang="hu-HU" sz="1800" dirty="0"/>
          </a:p>
          <a:p>
            <a:pPr algn="ctr"/>
            <a:r>
              <a:rPr lang="hu-HU" sz="1800" dirty="0" err="1" smtClean="0"/>
              <a:t>Werke</a:t>
            </a:r>
            <a:r>
              <a:rPr lang="hu-HU" sz="1800" dirty="0" smtClean="0"/>
              <a:t> (</a:t>
            </a:r>
            <a:r>
              <a:rPr lang="hu-HU" sz="1800" dirty="0" err="1" smtClean="0"/>
              <a:t>Auswahl</a:t>
            </a:r>
            <a:r>
              <a:rPr lang="hu-HU" sz="1800" dirty="0" smtClean="0"/>
              <a:t>):</a:t>
            </a:r>
          </a:p>
          <a:p>
            <a:pPr algn="ctr"/>
            <a:endParaRPr lang="hu-HU" sz="2000" b="1" i="1" dirty="0" smtClean="0">
              <a:solidFill>
                <a:srgbClr val="C00000"/>
              </a:solidFill>
            </a:endParaRPr>
          </a:p>
          <a:p>
            <a:pPr algn="ctr"/>
            <a:r>
              <a:rPr lang="hu-HU" sz="2000" b="1" i="1" dirty="0" err="1" smtClean="0">
                <a:solidFill>
                  <a:srgbClr val="C00000"/>
                </a:solidFill>
              </a:rPr>
              <a:t>Klingsors</a:t>
            </a:r>
            <a:r>
              <a:rPr lang="hu-HU" sz="2000" b="1" i="1" dirty="0" smtClean="0">
                <a:solidFill>
                  <a:srgbClr val="C00000"/>
                </a:solidFill>
              </a:rPr>
              <a:t> </a:t>
            </a:r>
            <a:r>
              <a:rPr lang="hu-HU" sz="2000" b="1" i="1" dirty="0" err="1" smtClean="0">
                <a:solidFill>
                  <a:srgbClr val="C00000"/>
                </a:solidFill>
              </a:rPr>
              <a:t>letzter</a:t>
            </a:r>
            <a:r>
              <a:rPr lang="hu-HU" sz="2000" b="1" i="1" dirty="0" smtClean="0">
                <a:solidFill>
                  <a:srgbClr val="C00000"/>
                </a:solidFill>
              </a:rPr>
              <a:t> Sommer</a:t>
            </a:r>
            <a:r>
              <a:rPr lang="hu-HU" sz="2000" b="1" i="1" dirty="0" smtClean="0"/>
              <a:t> </a:t>
            </a:r>
            <a:r>
              <a:rPr lang="hu-HU" sz="2000" dirty="0" smtClean="0"/>
              <a:t>(1920): </a:t>
            </a:r>
            <a:r>
              <a:rPr lang="hu-HU" sz="2000" i="1" dirty="0" err="1" smtClean="0"/>
              <a:t>Kinderseele</a:t>
            </a:r>
            <a:r>
              <a:rPr lang="hu-HU" sz="2000" i="1" dirty="0" smtClean="0"/>
              <a:t>, Klein und Wagner, </a:t>
            </a:r>
            <a:r>
              <a:rPr lang="hu-HU" sz="2000" i="1" dirty="0" err="1" smtClean="0"/>
              <a:t>Klingsors</a:t>
            </a:r>
            <a:r>
              <a:rPr lang="hu-HU" sz="2000" i="1" dirty="0" smtClean="0"/>
              <a:t> </a:t>
            </a:r>
            <a:r>
              <a:rPr lang="hu-HU" sz="2000" i="1" dirty="0" err="1" smtClean="0"/>
              <a:t>letzter</a:t>
            </a:r>
            <a:r>
              <a:rPr lang="hu-HU" sz="2000" i="1" dirty="0" smtClean="0"/>
              <a:t> Sommer</a:t>
            </a:r>
          </a:p>
          <a:p>
            <a:pPr algn="ctr"/>
            <a:r>
              <a:rPr lang="hu-HU" sz="2000" b="1" i="1" dirty="0" err="1" smtClean="0"/>
              <a:t>Blick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ins</a:t>
            </a:r>
            <a:r>
              <a:rPr lang="hu-HU" sz="2000" b="1" i="1" dirty="0" smtClean="0"/>
              <a:t> Chaos</a:t>
            </a:r>
            <a:r>
              <a:rPr lang="hu-HU" sz="2000" dirty="0" smtClean="0"/>
              <a:t>, </a:t>
            </a:r>
            <a:r>
              <a:rPr lang="hu-HU" sz="2000" dirty="0" err="1" smtClean="0"/>
              <a:t>Aufsätze</a:t>
            </a:r>
            <a:r>
              <a:rPr lang="hu-HU" sz="2000" b="1" i="1" dirty="0" smtClean="0"/>
              <a:t> </a:t>
            </a:r>
            <a:r>
              <a:rPr lang="hu-HU" sz="2000" dirty="0" smtClean="0"/>
              <a:t>(1920)</a:t>
            </a:r>
          </a:p>
          <a:p>
            <a:pPr algn="ctr"/>
            <a:r>
              <a:rPr lang="hu-HU" sz="2000" b="1" i="1" dirty="0" err="1" smtClean="0"/>
              <a:t>Gedichte</a:t>
            </a:r>
            <a:r>
              <a:rPr lang="hu-HU" sz="2000" b="1" i="1" dirty="0" smtClean="0"/>
              <a:t> des </a:t>
            </a:r>
            <a:r>
              <a:rPr lang="hu-HU" sz="2000" b="1" i="1" dirty="0" err="1" smtClean="0"/>
              <a:t>Malers</a:t>
            </a:r>
            <a:r>
              <a:rPr lang="hu-HU" sz="2000" b="1" i="1" dirty="0" smtClean="0"/>
              <a:t>. </a:t>
            </a:r>
            <a:r>
              <a:rPr lang="hu-HU" sz="2000" b="1" i="1" dirty="0" err="1" smtClean="0"/>
              <a:t>Elf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Aquarelle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aus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dem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Tessin</a:t>
            </a:r>
            <a:r>
              <a:rPr lang="hu-HU" sz="2000" b="1" i="1" dirty="0" smtClean="0"/>
              <a:t> </a:t>
            </a:r>
            <a:r>
              <a:rPr lang="hu-HU" sz="2000" dirty="0" smtClean="0"/>
              <a:t>(1920)</a:t>
            </a:r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40967" y="1819243"/>
            <a:ext cx="5663675" cy="4761389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7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34678" y="905774"/>
            <a:ext cx="3932237" cy="1600200"/>
          </a:xfrm>
        </p:spPr>
        <p:txBody>
          <a:bodyPr/>
          <a:lstStyle/>
          <a:p>
            <a:pPr algn="ctr"/>
            <a:r>
              <a:rPr lang="hu-HU" b="1" i="1" dirty="0" err="1" smtClean="0"/>
              <a:t>Klingsors</a:t>
            </a:r>
            <a:r>
              <a:rPr lang="hu-HU" b="1" i="1" dirty="0" smtClean="0"/>
              <a:t> </a:t>
            </a:r>
            <a:r>
              <a:rPr lang="hu-HU" b="1" i="1" dirty="0" err="1" smtClean="0"/>
              <a:t>letzter</a:t>
            </a:r>
            <a:r>
              <a:rPr lang="hu-HU" b="1" i="1" dirty="0" smtClean="0"/>
              <a:t> Sommer</a:t>
            </a:r>
            <a:endParaRPr lang="hu-HU" b="1" i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106" y="1705874"/>
            <a:ext cx="3236391" cy="4873625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934678" y="2760259"/>
            <a:ext cx="3932237" cy="3914453"/>
          </a:xfrm>
        </p:spPr>
        <p:txBody>
          <a:bodyPr>
            <a:noAutofit/>
          </a:bodyPr>
          <a:lstStyle/>
          <a:p>
            <a:pPr algn="ctr"/>
            <a:r>
              <a:rPr lang="hu-HU" sz="2200" dirty="0" err="1" smtClean="0"/>
              <a:t>Eine</a:t>
            </a:r>
            <a:r>
              <a:rPr lang="hu-HU" sz="2200" dirty="0" smtClean="0"/>
              <a:t> </a:t>
            </a:r>
            <a:r>
              <a:rPr lang="hu-HU" sz="2200" dirty="0" err="1" smtClean="0"/>
              <a:t>expressionistisch-extatische</a:t>
            </a:r>
            <a:r>
              <a:rPr lang="hu-HU" sz="2200" dirty="0" smtClean="0"/>
              <a:t> „</a:t>
            </a:r>
            <a:r>
              <a:rPr lang="hu-HU" sz="2200" dirty="0" err="1" smtClean="0"/>
              <a:t>Legende</a:t>
            </a:r>
            <a:r>
              <a:rPr lang="hu-HU" sz="2200" dirty="0" smtClean="0"/>
              <a:t>” </a:t>
            </a:r>
            <a:r>
              <a:rPr lang="hu-HU" sz="2200" dirty="0" err="1" smtClean="0"/>
              <a:t>über</a:t>
            </a:r>
            <a:r>
              <a:rPr lang="hu-HU" sz="2200" dirty="0" smtClean="0"/>
              <a:t> </a:t>
            </a:r>
            <a:r>
              <a:rPr lang="hu-HU" sz="2200" dirty="0" err="1" smtClean="0"/>
              <a:t>einen</a:t>
            </a:r>
            <a:r>
              <a:rPr lang="hu-HU" sz="2200" dirty="0" smtClean="0"/>
              <a:t> </a:t>
            </a:r>
            <a:r>
              <a:rPr lang="hu-HU" sz="2200" dirty="0" err="1" smtClean="0"/>
              <a:t>Maler</a:t>
            </a:r>
            <a:r>
              <a:rPr lang="hu-HU" sz="2200" dirty="0" smtClean="0"/>
              <a:t>, der die Zeit mit </a:t>
            </a:r>
            <a:r>
              <a:rPr lang="hu-HU" sz="2200" dirty="0" err="1" smtClean="0"/>
              <a:t>Magie</a:t>
            </a:r>
            <a:r>
              <a:rPr lang="hu-HU" sz="2200" dirty="0" smtClean="0"/>
              <a:t> und </a:t>
            </a:r>
            <a:r>
              <a:rPr lang="hu-HU" sz="2200" dirty="0" err="1" smtClean="0"/>
              <a:t>im</a:t>
            </a:r>
            <a:r>
              <a:rPr lang="hu-HU" sz="2200" dirty="0" smtClean="0"/>
              <a:t> </a:t>
            </a:r>
            <a:r>
              <a:rPr lang="hu-HU" sz="2200" dirty="0" err="1" smtClean="0"/>
              <a:t>künstlerischen</a:t>
            </a:r>
            <a:r>
              <a:rPr lang="hu-HU" sz="2200" dirty="0" smtClean="0"/>
              <a:t> </a:t>
            </a:r>
            <a:r>
              <a:rPr lang="hu-HU" sz="2200" dirty="0" err="1" smtClean="0"/>
              <a:t>Schaffen</a:t>
            </a:r>
            <a:r>
              <a:rPr lang="hu-HU" sz="2200" dirty="0" smtClean="0"/>
              <a:t> </a:t>
            </a:r>
            <a:r>
              <a:rPr lang="hu-HU" sz="2200" dirty="0" err="1" smtClean="0"/>
              <a:t>überwinden</a:t>
            </a:r>
            <a:r>
              <a:rPr lang="hu-HU" sz="2200" dirty="0" smtClean="0"/>
              <a:t> </a:t>
            </a:r>
            <a:r>
              <a:rPr lang="hu-HU" sz="2200" dirty="0" err="1" smtClean="0"/>
              <a:t>und</a:t>
            </a:r>
            <a:r>
              <a:rPr lang="hu-HU" sz="2200" dirty="0" smtClean="0"/>
              <a:t> </a:t>
            </a:r>
            <a:r>
              <a:rPr lang="hu-HU" sz="2200" dirty="0" err="1" smtClean="0"/>
              <a:t>aufheben</a:t>
            </a:r>
            <a:r>
              <a:rPr lang="hu-HU" sz="2200" dirty="0" smtClean="0"/>
              <a:t> </a:t>
            </a:r>
            <a:r>
              <a:rPr lang="hu-HU" sz="2200" dirty="0" err="1" smtClean="0"/>
              <a:t>will</a:t>
            </a:r>
            <a:r>
              <a:rPr lang="hu-HU" sz="2200" dirty="0" smtClean="0"/>
              <a:t> (</a:t>
            </a:r>
            <a:r>
              <a:rPr lang="hu-HU" sz="2200" dirty="0" err="1" smtClean="0"/>
              <a:t>Ewigkeit</a:t>
            </a:r>
            <a:r>
              <a:rPr lang="hu-HU" sz="2200" dirty="0" smtClean="0"/>
              <a:t>), </a:t>
            </a:r>
            <a:r>
              <a:rPr lang="hu-HU" sz="2200" dirty="0" err="1" smtClean="0"/>
              <a:t>bis</a:t>
            </a:r>
            <a:r>
              <a:rPr lang="hu-HU" sz="2200" dirty="0" smtClean="0"/>
              <a:t> </a:t>
            </a:r>
            <a:r>
              <a:rPr lang="hu-HU" sz="2200" dirty="0" err="1" smtClean="0"/>
              <a:t>er</a:t>
            </a:r>
            <a:r>
              <a:rPr lang="hu-HU" sz="2200" dirty="0" smtClean="0"/>
              <a:t> </a:t>
            </a:r>
            <a:r>
              <a:rPr lang="hu-HU" sz="2200" dirty="0" err="1" smtClean="0"/>
              <a:t>sein</a:t>
            </a:r>
            <a:r>
              <a:rPr lang="hu-HU" sz="2200" dirty="0" smtClean="0"/>
              <a:t> „</a:t>
            </a:r>
            <a:r>
              <a:rPr lang="hu-HU" sz="2200" dirty="0" err="1" smtClean="0"/>
              <a:t>Hauptwerk</a:t>
            </a:r>
            <a:r>
              <a:rPr lang="hu-HU" sz="2200" dirty="0" smtClean="0"/>
              <a:t>”, </a:t>
            </a:r>
            <a:r>
              <a:rPr lang="hu-HU" sz="2200" dirty="0" err="1" smtClean="0"/>
              <a:t>das</a:t>
            </a:r>
            <a:r>
              <a:rPr lang="hu-HU" sz="2200" dirty="0" smtClean="0"/>
              <a:t> „</a:t>
            </a:r>
            <a:r>
              <a:rPr lang="hu-HU" sz="2200" dirty="0" err="1" smtClean="0"/>
              <a:t>Selbstbildnis</a:t>
            </a:r>
            <a:r>
              <a:rPr lang="hu-HU" sz="2200" dirty="0" smtClean="0"/>
              <a:t>” </a:t>
            </a:r>
            <a:r>
              <a:rPr lang="hu-HU" sz="2200" dirty="0" err="1" smtClean="0"/>
              <a:t>im</a:t>
            </a:r>
            <a:r>
              <a:rPr lang="hu-HU" sz="2200" dirty="0" smtClean="0"/>
              <a:t> </a:t>
            </a:r>
            <a:r>
              <a:rPr lang="hu-HU" sz="2200" dirty="0" err="1" smtClean="0"/>
              <a:t>neuen</a:t>
            </a:r>
            <a:r>
              <a:rPr lang="hu-HU" sz="2200" dirty="0" smtClean="0"/>
              <a:t> </a:t>
            </a:r>
            <a:r>
              <a:rPr lang="hu-HU" sz="2200" dirty="0" err="1" smtClean="0"/>
              <a:t>Stil</a:t>
            </a:r>
            <a:r>
              <a:rPr lang="hu-HU" sz="2200" dirty="0" smtClean="0"/>
              <a:t> </a:t>
            </a:r>
            <a:r>
              <a:rPr lang="hu-HU" sz="2200" dirty="0" err="1" smtClean="0"/>
              <a:t>malt</a:t>
            </a:r>
            <a:r>
              <a:rPr lang="hu-HU" sz="2200" dirty="0" smtClean="0"/>
              <a:t>…</a:t>
            </a:r>
          </a:p>
          <a:p>
            <a:pPr algn="ctr"/>
            <a:endParaRPr lang="hu-HU" sz="2200" dirty="0" smtClean="0"/>
          </a:p>
          <a:p>
            <a:pPr algn="ctr"/>
            <a:r>
              <a:rPr lang="hu-HU" sz="2200" dirty="0" err="1" smtClean="0"/>
              <a:t>Selbstbiographische</a:t>
            </a:r>
            <a:r>
              <a:rPr lang="hu-HU" sz="2200" dirty="0" smtClean="0"/>
              <a:t> </a:t>
            </a:r>
            <a:r>
              <a:rPr lang="hu-HU" sz="2200" dirty="0" err="1" smtClean="0"/>
              <a:t>Züge</a:t>
            </a:r>
            <a:endParaRPr lang="hu-HU" sz="2200" dirty="0" smtClean="0"/>
          </a:p>
          <a:p>
            <a:pPr algn="ctr"/>
            <a:r>
              <a:rPr lang="hu-HU" sz="2200" dirty="0" err="1" smtClean="0"/>
              <a:t>Hommage</a:t>
            </a:r>
            <a:r>
              <a:rPr lang="hu-HU" sz="2200" dirty="0" smtClean="0"/>
              <a:t> a’ Vincent van Gogh</a:t>
            </a:r>
          </a:p>
          <a:p>
            <a:pPr algn="ctr"/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2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760562" y="15383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/>
              <a:t>Gedichte</a:t>
            </a:r>
            <a:r>
              <a:rPr lang="hu-HU" sz="3600" b="1" dirty="0" smtClean="0"/>
              <a:t> des </a:t>
            </a:r>
            <a:r>
              <a:rPr lang="hu-HU" sz="3600" b="1" dirty="0" err="1" smtClean="0"/>
              <a:t>Malers</a:t>
            </a:r>
            <a:endParaRPr lang="hu-HU" sz="3600" b="1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4556" y="2769244"/>
            <a:ext cx="5715000" cy="353377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8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/>
          </p:nvPr>
        </p:nvSpPr>
        <p:spPr>
          <a:xfrm>
            <a:off x="127239" y="1293696"/>
            <a:ext cx="11904453" cy="474720"/>
          </a:xfrm>
        </p:spPr>
        <p:txBody>
          <a:bodyPr>
            <a:normAutofit fontScale="90000"/>
          </a:bodyPr>
          <a:lstStyle/>
          <a:p>
            <a:pPr algn="ctr"/>
            <a:r>
              <a:rPr lang="hu-HU" b="1" dirty="0" smtClean="0"/>
              <a:t>Hermann Hesse </a:t>
            </a:r>
            <a:r>
              <a:rPr lang="hu-HU" b="1" smtClean="0"/>
              <a:t>(1877–1962) </a:t>
            </a:r>
            <a:r>
              <a:rPr lang="hu-HU" sz="2800" b="1" smtClean="0"/>
              <a:t>meistgelesener </a:t>
            </a:r>
            <a:r>
              <a:rPr lang="hu-HU" sz="2800" b="1" dirty="0" err="1" smtClean="0"/>
              <a:t>deutscher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Schriftsteller</a:t>
            </a:r>
            <a:endParaRPr lang="hu-HU" sz="2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177" y="1768416"/>
            <a:ext cx="3651131" cy="4988989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148" y="1840349"/>
            <a:ext cx="4917056" cy="4917056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7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161" y="1181819"/>
            <a:ext cx="3932237" cy="1600200"/>
          </a:xfrm>
        </p:spPr>
        <p:txBody>
          <a:bodyPr/>
          <a:lstStyle/>
          <a:p>
            <a:pPr algn="ctr"/>
            <a:r>
              <a:rPr lang="hu-HU" b="1" dirty="0" err="1" smtClean="0"/>
              <a:t>Das</a:t>
            </a:r>
            <a:r>
              <a:rPr lang="hu-HU" b="1" dirty="0" smtClean="0"/>
              <a:t> </a:t>
            </a:r>
            <a:r>
              <a:rPr lang="hu-HU" b="1" dirty="0" err="1" smtClean="0"/>
              <a:t>Casa</a:t>
            </a:r>
            <a:r>
              <a:rPr lang="hu-HU" b="1" dirty="0" smtClean="0"/>
              <a:t> </a:t>
            </a:r>
            <a:r>
              <a:rPr lang="hu-HU" b="1" dirty="0" err="1" smtClean="0"/>
              <a:t>Camuzzi</a:t>
            </a:r>
            <a:r>
              <a:rPr lang="hu-HU" b="1" dirty="0" smtClean="0"/>
              <a:t> </a:t>
            </a:r>
            <a:r>
              <a:rPr lang="hu-HU" b="1" dirty="0" err="1" smtClean="0"/>
              <a:t>heute</a:t>
            </a:r>
            <a:endParaRPr lang="hu-HU" b="1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1161" y="2782019"/>
            <a:ext cx="3932237" cy="3811588"/>
          </a:xfrm>
        </p:spPr>
        <p:txBody>
          <a:bodyPr>
            <a:normAutofit/>
          </a:bodyPr>
          <a:lstStyle/>
          <a:p>
            <a:pPr algn="ctr"/>
            <a:endParaRPr lang="hu-HU" dirty="0" smtClean="0"/>
          </a:p>
          <a:p>
            <a:pPr algn="ctr"/>
            <a:r>
              <a:rPr lang="hu-HU" dirty="0" err="1" smtClean="0"/>
              <a:t>Werke</a:t>
            </a:r>
            <a:endParaRPr lang="hu-HU" dirty="0" smtClean="0"/>
          </a:p>
          <a:p>
            <a:endParaRPr lang="hu-HU" dirty="0"/>
          </a:p>
          <a:p>
            <a:pPr algn="ctr"/>
            <a:r>
              <a:rPr lang="hu-HU" sz="2000" b="1" i="1" dirty="0" smtClean="0">
                <a:solidFill>
                  <a:srgbClr val="C00000"/>
                </a:solidFill>
              </a:rPr>
              <a:t>Siddhartha</a:t>
            </a:r>
            <a:r>
              <a:rPr lang="hu-HU" sz="2000" dirty="0" smtClean="0"/>
              <a:t>, </a:t>
            </a:r>
            <a:r>
              <a:rPr lang="hu-HU" sz="2000" dirty="0" err="1" smtClean="0"/>
              <a:t>indische</a:t>
            </a:r>
            <a:r>
              <a:rPr lang="hu-HU" sz="2000" dirty="0" smtClean="0"/>
              <a:t> </a:t>
            </a:r>
            <a:r>
              <a:rPr lang="hu-HU" sz="2000" dirty="0" err="1" smtClean="0"/>
              <a:t>Dichtung</a:t>
            </a:r>
            <a:r>
              <a:rPr lang="hu-HU" sz="2000" dirty="0" smtClean="0"/>
              <a:t> (1922)</a:t>
            </a:r>
          </a:p>
          <a:p>
            <a:pPr algn="ctr"/>
            <a:r>
              <a:rPr lang="hu-HU" sz="2000" b="1" i="1" dirty="0" err="1" smtClean="0"/>
              <a:t>Kurgast</a:t>
            </a:r>
            <a:r>
              <a:rPr lang="hu-HU" sz="2000" dirty="0" smtClean="0"/>
              <a:t>, </a:t>
            </a:r>
            <a:r>
              <a:rPr lang="hu-HU" sz="2000" dirty="0" err="1" smtClean="0"/>
              <a:t>Erzählung</a:t>
            </a:r>
            <a:r>
              <a:rPr lang="hu-HU" sz="2000" dirty="0" smtClean="0"/>
              <a:t> (1925)</a:t>
            </a:r>
          </a:p>
          <a:p>
            <a:pPr algn="ctr"/>
            <a:r>
              <a:rPr lang="hu-HU" sz="2000" b="1" i="1" dirty="0" smtClean="0">
                <a:solidFill>
                  <a:srgbClr val="C00000"/>
                </a:solidFill>
              </a:rPr>
              <a:t>Der </a:t>
            </a:r>
            <a:r>
              <a:rPr lang="hu-HU" sz="2000" b="1" i="1" dirty="0" err="1" smtClean="0">
                <a:solidFill>
                  <a:srgbClr val="C00000"/>
                </a:solidFill>
              </a:rPr>
              <a:t>Steppenwolf</a:t>
            </a:r>
            <a:r>
              <a:rPr lang="hu-HU" sz="2000" dirty="0" smtClean="0"/>
              <a:t>, </a:t>
            </a:r>
            <a:r>
              <a:rPr lang="hu-HU" sz="2000" dirty="0" err="1" smtClean="0"/>
              <a:t>Roman</a:t>
            </a:r>
            <a:r>
              <a:rPr lang="hu-HU" sz="2000" dirty="0" smtClean="0"/>
              <a:t> (1927)</a:t>
            </a:r>
          </a:p>
          <a:p>
            <a:pPr algn="ctr"/>
            <a:r>
              <a:rPr lang="hu-HU" sz="2000" b="1" i="1" dirty="0" smtClean="0"/>
              <a:t>Die </a:t>
            </a:r>
            <a:r>
              <a:rPr lang="hu-HU" sz="2000" b="1" i="1" dirty="0" err="1" smtClean="0"/>
              <a:t>Nürnberger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Reise</a:t>
            </a:r>
            <a:r>
              <a:rPr lang="hu-HU" sz="2000" dirty="0" smtClean="0"/>
              <a:t>, </a:t>
            </a:r>
            <a:r>
              <a:rPr lang="hu-HU" sz="2000" dirty="0" err="1" smtClean="0"/>
              <a:t>Erzählung</a:t>
            </a:r>
            <a:r>
              <a:rPr lang="hu-HU" sz="2000" dirty="0" smtClean="0"/>
              <a:t> (1927)</a:t>
            </a:r>
          </a:p>
          <a:p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  <p:pic>
        <p:nvPicPr>
          <p:cNvPr id="9" name="Tartalom helye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5221" y="1574021"/>
            <a:ext cx="4873625" cy="487362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70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50338" y="1268083"/>
            <a:ext cx="3932237" cy="1600200"/>
          </a:xfrm>
        </p:spPr>
        <p:txBody>
          <a:bodyPr/>
          <a:lstStyle/>
          <a:p>
            <a:pPr algn="ctr"/>
            <a:r>
              <a:rPr lang="hu-HU" b="1" dirty="0" err="1" smtClean="0"/>
              <a:t>Siddhartha</a:t>
            </a:r>
            <a:r>
              <a:rPr lang="hu-HU" dirty="0" smtClean="0"/>
              <a:t/>
            </a:r>
            <a:br>
              <a:rPr lang="hu-HU" dirty="0" smtClean="0"/>
            </a:br>
            <a:r>
              <a:rPr lang="hu-HU" sz="2400" dirty="0" err="1" smtClean="0"/>
              <a:t>Eine</a:t>
            </a:r>
            <a:r>
              <a:rPr lang="hu-HU" sz="2400" dirty="0" smtClean="0"/>
              <a:t> </a:t>
            </a:r>
            <a:r>
              <a:rPr lang="hu-HU" sz="2400" dirty="0" err="1" smtClean="0"/>
              <a:t>indische</a:t>
            </a:r>
            <a:r>
              <a:rPr lang="hu-HU" sz="2400" dirty="0" smtClean="0"/>
              <a:t> </a:t>
            </a:r>
            <a:r>
              <a:rPr lang="hu-HU" sz="2400" dirty="0" err="1" smtClean="0"/>
              <a:t>Dichtung</a:t>
            </a:r>
            <a:r>
              <a:rPr lang="hu-HU" sz="2400" dirty="0" smtClean="0"/>
              <a:t> (1922)</a:t>
            </a:r>
            <a:endParaRPr lang="hu-HU" sz="2400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839" y="1616402"/>
            <a:ext cx="2987704" cy="4400073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150338" y="2928668"/>
            <a:ext cx="3932237" cy="2436962"/>
          </a:xfrm>
        </p:spPr>
        <p:txBody>
          <a:bodyPr/>
          <a:lstStyle/>
          <a:p>
            <a:pPr algn="ctr"/>
            <a:endParaRPr lang="hu-HU" dirty="0" smtClean="0"/>
          </a:p>
          <a:p>
            <a:pPr algn="ctr"/>
            <a:r>
              <a:rPr lang="hu-HU" sz="2400" dirty="0" err="1" smtClean="0"/>
              <a:t>Eine</a:t>
            </a:r>
            <a:r>
              <a:rPr lang="hu-HU" sz="2400" dirty="0" smtClean="0"/>
              <a:t> </a:t>
            </a:r>
            <a:r>
              <a:rPr lang="hu-HU" sz="2400" dirty="0" err="1" smtClean="0"/>
              <a:t>Pseudo</a:t>
            </a:r>
            <a:r>
              <a:rPr lang="hu-HU" sz="2400" dirty="0" smtClean="0"/>
              <a:t>-Buddha-</a:t>
            </a:r>
            <a:r>
              <a:rPr lang="hu-HU" sz="2400" dirty="0" err="1" smtClean="0"/>
              <a:t>Geschichte</a:t>
            </a:r>
            <a:endParaRPr lang="hu-HU" sz="24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14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57041" y="983412"/>
            <a:ext cx="3932237" cy="1600200"/>
          </a:xfrm>
        </p:spPr>
        <p:txBody>
          <a:bodyPr/>
          <a:lstStyle/>
          <a:p>
            <a:pPr algn="ctr"/>
            <a:r>
              <a:rPr lang="hu-HU" b="1" dirty="0" smtClean="0"/>
              <a:t>Der </a:t>
            </a:r>
            <a:r>
              <a:rPr lang="hu-HU" b="1" dirty="0" err="1" smtClean="0"/>
              <a:t>Steppenwolf</a:t>
            </a:r>
            <a:r>
              <a:rPr lang="hu-HU" b="1" dirty="0" smtClean="0"/>
              <a:t> </a:t>
            </a:r>
            <a:r>
              <a:rPr lang="hu-HU" dirty="0" smtClean="0"/>
              <a:t>(1927)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2703" y="1513637"/>
            <a:ext cx="4767676" cy="4873625"/>
          </a:xfrm>
          <a:prstGeom prst="rect">
            <a:avLst/>
          </a:prstGeo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57041" y="3158200"/>
            <a:ext cx="3932237" cy="3236999"/>
          </a:xfrm>
        </p:spPr>
        <p:txBody>
          <a:bodyPr>
            <a:normAutofit/>
          </a:bodyPr>
          <a:lstStyle/>
          <a:p>
            <a:pPr algn="ctr"/>
            <a:r>
              <a:rPr lang="hu-HU" sz="2000" dirty="0" smtClean="0"/>
              <a:t>Die </a:t>
            </a:r>
            <a:r>
              <a:rPr lang="hu-HU" sz="2000" dirty="0" err="1" smtClean="0"/>
              <a:t>Krisengeschichte</a:t>
            </a:r>
            <a:r>
              <a:rPr lang="hu-HU" sz="2000" dirty="0" smtClean="0"/>
              <a:t> </a:t>
            </a:r>
            <a:r>
              <a:rPr lang="hu-HU" sz="2000" dirty="0" err="1" smtClean="0"/>
              <a:t>eines</a:t>
            </a:r>
            <a:r>
              <a:rPr lang="hu-HU" sz="2000" dirty="0" smtClean="0"/>
              <a:t> 50jährigen </a:t>
            </a:r>
            <a:r>
              <a:rPr lang="hu-HU" sz="2000" dirty="0" err="1" smtClean="0"/>
              <a:t>deutschen</a:t>
            </a:r>
            <a:r>
              <a:rPr lang="hu-HU" sz="2000" dirty="0" smtClean="0"/>
              <a:t> Intellektuellen, der </a:t>
            </a:r>
            <a:r>
              <a:rPr lang="hu-HU" sz="2000" dirty="0" err="1" smtClean="0"/>
              <a:t>diese</a:t>
            </a:r>
            <a:r>
              <a:rPr lang="hu-HU" sz="2000" dirty="0" smtClean="0"/>
              <a:t> </a:t>
            </a:r>
            <a:r>
              <a:rPr lang="hu-HU" sz="2000" dirty="0" err="1" smtClean="0"/>
              <a:t>persönliche</a:t>
            </a:r>
            <a:r>
              <a:rPr lang="hu-HU" sz="2000" dirty="0" smtClean="0"/>
              <a:t> und </a:t>
            </a:r>
            <a:r>
              <a:rPr lang="hu-HU" sz="2000" dirty="0" err="1" smtClean="0"/>
              <a:t>Zeitkrise</a:t>
            </a:r>
            <a:r>
              <a:rPr lang="hu-HU" sz="2000" dirty="0" smtClean="0"/>
              <a:t> mit </a:t>
            </a:r>
            <a:r>
              <a:rPr lang="hu-HU" sz="2000" dirty="0" err="1" smtClean="0"/>
              <a:t>Hilfe</a:t>
            </a:r>
            <a:r>
              <a:rPr lang="hu-HU" sz="2000" dirty="0" smtClean="0"/>
              <a:t> der „</a:t>
            </a:r>
            <a:r>
              <a:rPr lang="hu-HU" sz="2000" dirty="0" err="1" smtClean="0"/>
              <a:t>Magie</a:t>
            </a:r>
            <a:r>
              <a:rPr lang="hu-HU" sz="2000" dirty="0" smtClean="0"/>
              <a:t>” (</a:t>
            </a:r>
            <a:r>
              <a:rPr lang="hu-HU" sz="2000" dirty="0" err="1" smtClean="0"/>
              <a:t>magisches</a:t>
            </a:r>
            <a:r>
              <a:rPr lang="hu-HU" sz="2000" dirty="0" smtClean="0"/>
              <a:t> </a:t>
            </a:r>
            <a:r>
              <a:rPr lang="hu-HU" sz="2000" dirty="0" err="1" smtClean="0"/>
              <a:t>Theater</a:t>
            </a:r>
            <a:r>
              <a:rPr lang="hu-HU" sz="2000" dirty="0" smtClean="0"/>
              <a:t> – </a:t>
            </a:r>
            <a:r>
              <a:rPr lang="hu-HU" sz="2000" dirty="0" err="1" smtClean="0"/>
              <a:t>Erforschung</a:t>
            </a:r>
            <a:r>
              <a:rPr lang="hu-HU" sz="2000" dirty="0" smtClean="0"/>
              <a:t> des </a:t>
            </a:r>
            <a:r>
              <a:rPr lang="hu-HU" sz="2000" dirty="0" err="1" smtClean="0"/>
              <a:t>Unbewussten</a:t>
            </a:r>
            <a:r>
              <a:rPr lang="hu-HU" sz="2000" dirty="0" smtClean="0"/>
              <a:t> und </a:t>
            </a:r>
            <a:r>
              <a:rPr lang="hu-HU" sz="2000" dirty="0" err="1" smtClean="0"/>
              <a:t>Entwicklung</a:t>
            </a:r>
            <a:r>
              <a:rPr lang="hu-HU" sz="2000" dirty="0" smtClean="0"/>
              <a:t> der </a:t>
            </a:r>
            <a:r>
              <a:rPr lang="hu-HU" sz="2000" dirty="0" err="1" smtClean="0"/>
              <a:t>Persönlichkeit</a:t>
            </a:r>
            <a:r>
              <a:rPr lang="hu-HU" sz="2000" dirty="0" smtClean="0"/>
              <a:t>) und </a:t>
            </a:r>
            <a:r>
              <a:rPr lang="hu-HU" sz="2000" dirty="0" err="1" smtClean="0"/>
              <a:t>dem</a:t>
            </a:r>
            <a:r>
              <a:rPr lang="hu-HU" sz="2000" dirty="0" smtClean="0"/>
              <a:t> Humor </a:t>
            </a:r>
            <a:r>
              <a:rPr lang="hu-HU" sz="2000" dirty="0" err="1" smtClean="0"/>
              <a:t>zu</a:t>
            </a:r>
            <a:r>
              <a:rPr lang="hu-HU" sz="2000" dirty="0" smtClean="0"/>
              <a:t> </a:t>
            </a:r>
            <a:r>
              <a:rPr lang="hu-HU" sz="2000" dirty="0" err="1" smtClean="0"/>
              <a:t>überwinden</a:t>
            </a:r>
            <a:r>
              <a:rPr lang="hu-HU" sz="2000" dirty="0" smtClean="0"/>
              <a:t> </a:t>
            </a:r>
            <a:r>
              <a:rPr lang="hu-HU" sz="2000" dirty="0" err="1" smtClean="0"/>
              <a:t>versucht</a:t>
            </a:r>
            <a:r>
              <a:rPr lang="hu-HU" sz="2000" dirty="0" smtClean="0"/>
              <a:t>.</a:t>
            </a:r>
            <a:endParaRPr lang="hu-HU" sz="2000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4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450011" y="12076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/>
              <a:t>Casa</a:t>
            </a:r>
            <a:r>
              <a:rPr lang="hu-HU" sz="3600" b="1" dirty="0" smtClean="0"/>
              <a:t> Rossa in </a:t>
            </a:r>
            <a:r>
              <a:rPr lang="hu-HU" sz="3600" b="1" dirty="0" err="1" smtClean="0"/>
              <a:t>Montagnola</a:t>
            </a:r>
            <a:r>
              <a:rPr lang="hu-HU" sz="3600" b="1" dirty="0" smtClean="0"/>
              <a:t>. </a:t>
            </a:r>
            <a:r>
              <a:rPr lang="hu-HU" sz="3600" b="1" dirty="0" err="1" smtClean="0"/>
              <a:t>Hier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lebte</a:t>
            </a:r>
            <a:r>
              <a:rPr lang="hu-HU" sz="3600" b="1" dirty="0" smtClean="0"/>
              <a:t> Hesse mit </a:t>
            </a:r>
            <a:r>
              <a:rPr lang="hu-HU" sz="3600" b="1" dirty="0" err="1" smtClean="0"/>
              <a:t>seiner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dritten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Frau</a:t>
            </a:r>
            <a:r>
              <a:rPr lang="hu-HU" sz="3600" b="1" dirty="0" smtClean="0"/>
              <a:t> Ninon 1930-1962</a:t>
            </a:r>
            <a:endParaRPr lang="hu-HU" sz="3600" b="1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20456" y="2718245"/>
            <a:ext cx="5181600" cy="3653028"/>
          </a:xfrm>
          <a:prstGeom prst="rect">
            <a:avLst/>
          </a:prstGeom>
        </p:spPr>
      </p:pic>
      <p:pic>
        <p:nvPicPr>
          <p:cNvPr id="11" name="Tartalom helye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93631" y="2369090"/>
            <a:ext cx="3069726" cy="435133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9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48415" y="1052423"/>
            <a:ext cx="3932237" cy="1600200"/>
          </a:xfrm>
        </p:spPr>
        <p:txBody>
          <a:bodyPr/>
          <a:lstStyle/>
          <a:p>
            <a:pPr algn="ctr"/>
            <a:r>
              <a:rPr lang="hu-HU" b="1" dirty="0" err="1" smtClean="0"/>
              <a:t>Casa</a:t>
            </a:r>
            <a:r>
              <a:rPr lang="hu-HU" b="1" dirty="0" smtClean="0"/>
              <a:t> Rossa. Hesses </a:t>
            </a:r>
            <a:r>
              <a:rPr lang="hu-HU" b="1" dirty="0" err="1" smtClean="0"/>
              <a:t>Aquarell</a:t>
            </a:r>
            <a:endParaRPr lang="hu-HU" b="1" dirty="0"/>
          </a:p>
        </p:txBody>
      </p:sp>
      <p:pic>
        <p:nvPicPr>
          <p:cNvPr id="8" name="Kép helye 7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6248" b="16248"/>
          <a:stretch>
            <a:fillRect/>
          </a:stretch>
        </p:blipFill>
        <p:spPr>
          <a:xfrm>
            <a:off x="5191815" y="1582648"/>
            <a:ext cx="6172200" cy="4873625"/>
          </a:xfrm>
          <a:prstGeom prst="rect">
            <a:avLst/>
          </a:prstGeom>
        </p:spPr>
      </p:pic>
      <p:sp>
        <p:nvSpPr>
          <p:cNvPr id="7" name="Szöveg helye 6"/>
          <p:cNvSpPr>
            <a:spLocks noGrp="1"/>
          </p:cNvSpPr>
          <p:nvPr>
            <p:ph type="body" sz="half" idx="2"/>
          </p:nvPr>
        </p:nvSpPr>
        <p:spPr>
          <a:xfrm>
            <a:off x="848415" y="3194585"/>
            <a:ext cx="3932237" cy="3269626"/>
          </a:xfrm>
        </p:spPr>
        <p:txBody>
          <a:bodyPr/>
          <a:lstStyle/>
          <a:p>
            <a:pPr algn="ctr"/>
            <a:r>
              <a:rPr lang="hu-HU" dirty="0" err="1" smtClean="0"/>
              <a:t>Werke</a:t>
            </a:r>
            <a:r>
              <a:rPr lang="hu-HU" dirty="0" smtClean="0"/>
              <a:t> (</a:t>
            </a:r>
            <a:r>
              <a:rPr lang="hu-HU" dirty="0" err="1" smtClean="0"/>
              <a:t>Auswahl</a:t>
            </a:r>
            <a:r>
              <a:rPr lang="hu-HU" dirty="0" smtClean="0"/>
              <a:t>)</a:t>
            </a:r>
          </a:p>
          <a:p>
            <a:pPr algn="ctr"/>
            <a:r>
              <a:rPr lang="hu-HU" sz="2000" b="1" i="1" dirty="0" smtClean="0"/>
              <a:t>Die </a:t>
            </a:r>
            <a:r>
              <a:rPr lang="hu-HU" sz="2000" b="1" i="1" dirty="0" err="1" smtClean="0"/>
              <a:t>Morgenlandfahrt</a:t>
            </a:r>
            <a:r>
              <a:rPr lang="hu-HU" sz="2000" b="1" i="1" dirty="0" smtClean="0"/>
              <a:t> </a:t>
            </a:r>
            <a:r>
              <a:rPr lang="hu-HU" sz="2000" dirty="0" smtClean="0"/>
              <a:t>(1932)</a:t>
            </a:r>
          </a:p>
          <a:p>
            <a:pPr algn="ctr"/>
            <a:r>
              <a:rPr lang="hu-HU" sz="2000" b="1" i="1" dirty="0" smtClean="0"/>
              <a:t>Neue </a:t>
            </a:r>
            <a:r>
              <a:rPr lang="hu-HU" sz="2000" b="1" i="1" dirty="0" err="1" smtClean="0"/>
              <a:t>Gedichte</a:t>
            </a:r>
            <a:r>
              <a:rPr lang="hu-HU" sz="2000" b="1" i="1" dirty="0" smtClean="0"/>
              <a:t> </a:t>
            </a:r>
            <a:r>
              <a:rPr lang="hu-HU" sz="2000" dirty="0" smtClean="0"/>
              <a:t>(1937)</a:t>
            </a:r>
          </a:p>
          <a:p>
            <a:pPr algn="ctr"/>
            <a:r>
              <a:rPr lang="hu-HU" sz="2000" b="1" i="1" dirty="0" smtClean="0">
                <a:solidFill>
                  <a:srgbClr val="C00000"/>
                </a:solidFill>
              </a:rPr>
              <a:t>Das </a:t>
            </a:r>
            <a:r>
              <a:rPr lang="hu-HU" sz="2000" b="1" i="1" dirty="0" err="1" smtClean="0">
                <a:solidFill>
                  <a:srgbClr val="C00000"/>
                </a:solidFill>
              </a:rPr>
              <a:t>Glasperlenspiel</a:t>
            </a:r>
            <a:endParaRPr lang="hu-HU" sz="2000" b="1" i="1" dirty="0"/>
          </a:p>
          <a:p>
            <a:pPr algn="ctr"/>
            <a:r>
              <a:rPr lang="hu-HU" sz="2000" b="1" i="1" dirty="0" err="1" smtClean="0"/>
              <a:t>Versuch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einer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Lebensbeschreibung</a:t>
            </a:r>
            <a:r>
              <a:rPr lang="hu-HU" sz="2000" b="1" i="1" dirty="0" smtClean="0"/>
              <a:t>  des </a:t>
            </a:r>
            <a:r>
              <a:rPr lang="hu-HU" sz="2000" b="1" i="1" dirty="0" err="1" smtClean="0"/>
              <a:t>Magister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Ludi</a:t>
            </a:r>
            <a:r>
              <a:rPr lang="hu-HU" sz="2000" b="1" i="1" dirty="0" smtClean="0"/>
              <a:t> Josef </a:t>
            </a:r>
            <a:r>
              <a:rPr lang="hu-HU" sz="2000" b="1" i="1" dirty="0" err="1" smtClean="0"/>
              <a:t>Knecht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samt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Knechts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hinterlassenen</a:t>
            </a:r>
            <a:r>
              <a:rPr lang="hu-HU" sz="2000" b="1" i="1" dirty="0" smtClean="0"/>
              <a:t> </a:t>
            </a:r>
            <a:r>
              <a:rPr lang="hu-HU" sz="2000" b="1" i="1" dirty="0" err="1" smtClean="0"/>
              <a:t>Schriften</a:t>
            </a:r>
            <a:r>
              <a:rPr lang="hu-HU" sz="2000" b="1" i="1" dirty="0" smtClean="0"/>
              <a:t>. </a:t>
            </a:r>
            <a:r>
              <a:rPr lang="hu-HU" sz="2000" b="1" i="1" dirty="0" err="1" smtClean="0"/>
              <a:t>Herausgegeben</a:t>
            </a:r>
            <a:r>
              <a:rPr lang="hu-HU" sz="2000" b="1" i="1" dirty="0" smtClean="0"/>
              <a:t> von Hermann Hesse</a:t>
            </a:r>
            <a:r>
              <a:rPr lang="hu-HU" sz="2000" dirty="0" smtClean="0"/>
              <a:t> (1931-1943)</a:t>
            </a: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22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4646" y="1825175"/>
            <a:ext cx="4361478" cy="727705"/>
          </a:xfrm>
        </p:spPr>
        <p:txBody>
          <a:bodyPr/>
          <a:lstStyle/>
          <a:p>
            <a:pPr algn="ctr"/>
            <a:r>
              <a:rPr lang="hu-HU" b="1" dirty="0" smtClean="0"/>
              <a:t>Der </a:t>
            </a:r>
            <a:r>
              <a:rPr lang="hu-HU" b="1" dirty="0" err="1" smtClean="0"/>
              <a:t>Literaturnobelpreis</a:t>
            </a:r>
            <a:endParaRPr lang="hu-HU" b="1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74646" y="2552880"/>
            <a:ext cx="4464116" cy="3811588"/>
          </a:xfrm>
        </p:spPr>
        <p:txBody>
          <a:bodyPr>
            <a:normAutofit/>
          </a:bodyPr>
          <a:lstStyle/>
          <a:p>
            <a:pPr algn="ctr"/>
            <a:endParaRPr lang="hu-HU" dirty="0" smtClean="0"/>
          </a:p>
          <a:p>
            <a:pPr algn="ctr"/>
            <a:r>
              <a:rPr lang="hu-HU" dirty="0" smtClean="0"/>
              <a:t>Am 10. </a:t>
            </a:r>
            <a:r>
              <a:rPr lang="hu-HU" dirty="0" err="1" smtClean="0"/>
              <a:t>Dezember</a:t>
            </a:r>
            <a:r>
              <a:rPr lang="hu-HU" dirty="0" smtClean="0"/>
              <a:t> 1946 </a:t>
            </a:r>
            <a:r>
              <a:rPr lang="hu-HU" dirty="0" err="1" smtClean="0"/>
              <a:t>wurde</a:t>
            </a:r>
            <a:r>
              <a:rPr lang="hu-HU" dirty="0" smtClean="0"/>
              <a:t> der </a:t>
            </a:r>
            <a:r>
              <a:rPr lang="hu-HU" dirty="0" err="1" smtClean="0"/>
              <a:t>Literaturnobelpreis</a:t>
            </a:r>
            <a:r>
              <a:rPr lang="hu-HU" dirty="0" smtClean="0"/>
              <a:t> an den 69jährigen Hermann Hesse </a:t>
            </a:r>
            <a:r>
              <a:rPr lang="hu-HU" dirty="0" err="1" smtClean="0"/>
              <a:t>verliehen</a:t>
            </a:r>
            <a:r>
              <a:rPr lang="hu-HU" dirty="0" smtClean="0"/>
              <a:t>. Den </a:t>
            </a:r>
            <a:r>
              <a:rPr lang="hu-HU" dirty="0" err="1" smtClean="0"/>
              <a:t>Preis</a:t>
            </a:r>
            <a:r>
              <a:rPr lang="hu-HU" dirty="0" smtClean="0"/>
              <a:t> </a:t>
            </a:r>
            <a:r>
              <a:rPr lang="hu-HU" dirty="0" err="1" smtClean="0"/>
              <a:t>erhielt</a:t>
            </a:r>
            <a:r>
              <a:rPr lang="hu-HU" dirty="0" smtClean="0"/>
              <a:t> Hesse</a:t>
            </a:r>
          </a:p>
          <a:p>
            <a:pPr algn="ctr"/>
            <a:r>
              <a:rPr lang="hu-HU" i="1" dirty="0" smtClean="0"/>
              <a:t>„</a:t>
            </a:r>
            <a:r>
              <a:rPr lang="de-DE" i="1" dirty="0" smtClean="0"/>
              <a:t>Für </a:t>
            </a:r>
            <a:r>
              <a:rPr lang="de-DE" i="1" dirty="0"/>
              <a:t>seine inspirierte Verfasserschaft, die in ihrer Entwicklung neben Kühnheit und Tiefe zugleich klassische Humanitätsideale und hohe Stilwerte vertritt</a:t>
            </a:r>
            <a:r>
              <a:rPr lang="de-DE" i="1" dirty="0" smtClean="0"/>
              <a:t>“ </a:t>
            </a:r>
            <a:endParaRPr lang="hu-HU" i="1" dirty="0"/>
          </a:p>
          <a:p>
            <a:pPr algn="ctr"/>
            <a:r>
              <a:rPr lang="hu-HU" dirty="0" smtClean="0"/>
              <a:t>An der </a:t>
            </a:r>
            <a:r>
              <a:rPr lang="hu-HU" dirty="0" err="1" smtClean="0"/>
              <a:t>Verleihung</a:t>
            </a:r>
            <a:r>
              <a:rPr lang="hu-HU" dirty="0" smtClean="0"/>
              <a:t> </a:t>
            </a:r>
            <a:r>
              <a:rPr lang="hu-HU" dirty="0" err="1" smtClean="0"/>
              <a:t>nahm</a:t>
            </a:r>
            <a:r>
              <a:rPr lang="hu-HU" dirty="0" smtClean="0"/>
              <a:t> </a:t>
            </a:r>
            <a:r>
              <a:rPr lang="hu-HU" dirty="0" err="1" smtClean="0"/>
              <a:t>er</a:t>
            </a:r>
            <a:r>
              <a:rPr lang="hu-HU" dirty="0" smtClean="0"/>
              <a:t> </a:t>
            </a:r>
            <a:r>
              <a:rPr lang="hu-HU" dirty="0" err="1" smtClean="0"/>
              <a:t>nicht</a:t>
            </a:r>
            <a:r>
              <a:rPr lang="hu-HU" dirty="0" smtClean="0"/>
              <a:t> </a:t>
            </a:r>
            <a:r>
              <a:rPr lang="hu-HU" dirty="0" err="1" smtClean="0"/>
              <a:t>teil</a:t>
            </a:r>
            <a:r>
              <a:rPr lang="hu-HU" dirty="0" smtClean="0"/>
              <a:t>. Der </a:t>
            </a:r>
            <a:r>
              <a:rPr lang="hu-HU" dirty="0" err="1" smtClean="0"/>
              <a:t>Preis</a:t>
            </a:r>
            <a:r>
              <a:rPr lang="hu-HU" dirty="0" smtClean="0"/>
              <a:t> </a:t>
            </a:r>
            <a:r>
              <a:rPr lang="hu-HU" dirty="0" err="1" smtClean="0"/>
              <a:t>hatte</a:t>
            </a:r>
            <a:r>
              <a:rPr lang="hu-HU" dirty="0" smtClean="0"/>
              <a:t> </a:t>
            </a:r>
            <a:r>
              <a:rPr lang="hu-HU" dirty="0" err="1" smtClean="0"/>
              <a:t>auch</a:t>
            </a:r>
            <a:r>
              <a:rPr lang="hu-HU" dirty="0" smtClean="0"/>
              <a:t> </a:t>
            </a:r>
            <a:r>
              <a:rPr lang="hu-HU" dirty="0" err="1" smtClean="0"/>
              <a:t>einen</a:t>
            </a:r>
            <a:r>
              <a:rPr lang="hu-HU" dirty="0" smtClean="0"/>
              <a:t> </a:t>
            </a:r>
            <a:r>
              <a:rPr lang="hu-HU" dirty="0" err="1" smtClean="0"/>
              <a:t>politischen</a:t>
            </a:r>
            <a:r>
              <a:rPr lang="hu-HU" dirty="0" smtClean="0"/>
              <a:t> </a:t>
            </a:r>
            <a:r>
              <a:rPr lang="hu-HU" dirty="0" err="1" smtClean="0"/>
              <a:t>Hintergrund</a:t>
            </a:r>
            <a:r>
              <a:rPr lang="hu-HU" dirty="0" smtClean="0"/>
              <a:t>: </a:t>
            </a:r>
            <a:r>
              <a:rPr lang="hu-HU" dirty="0" err="1" smtClean="0"/>
              <a:t>Der</a:t>
            </a:r>
            <a:r>
              <a:rPr lang="hu-HU" dirty="0" smtClean="0"/>
              <a:t> </a:t>
            </a:r>
            <a:r>
              <a:rPr lang="hu-HU" dirty="0" err="1" smtClean="0"/>
              <a:t>Deutschschweizer</a:t>
            </a:r>
            <a:r>
              <a:rPr lang="hu-HU" dirty="0" smtClean="0"/>
              <a:t>, </a:t>
            </a:r>
            <a:r>
              <a:rPr lang="hu-HU" dirty="0" err="1" smtClean="0"/>
              <a:t>dessen</a:t>
            </a:r>
            <a:r>
              <a:rPr lang="hu-HU" dirty="0" smtClean="0"/>
              <a:t> </a:t>
            </a:r>
            <a:r>
              <a:rPr lang="hu-HU" dirty="0" err="1" smtClean="0"/>
              <a:t>Bücher</a:t>
            </a:r>
            <a:r>
              <a:rPr lang="hu-HU" dirty="0" smtClean="0"/>
              <a:t> </a:t>
            </a:r>
            <a:r>
              <a:rPr lang="hu-HU" dirty="0" err="1" smtClean="0"/>
              <a:t>im</a:t>
            </a:r>
            <a:r>
              <a:rPr lang="hu-HU" dirty="0" smtClean="0"/>
              <a:t> </a:t>
            </a:r>
            <a:r>
              <a:rPr lang="hu-HU" dirty="0" err="1" smtClean="0"/>
              <a:t>Nazi-Deutschland</a:t>
            </a:r>
            <a:r>
              <a:rPr lang="hu-HU" dirty="0" smtClean="0"/>
              <a:t> </a:t>
            </a:r>
            <a:r>
              <a:rPr lang="hu-HU" dirty="0" err="1" smtClean="0"/>
              <a:t>verboten</a:t>
            </a:r>
            <a:r>
              <a:rPr lang="hu-HU" dirty="0" smtClean="0"/>
              <a:t> </a:t>
            </a:r>
            <a:r>
              <a:rPr lang="hu-HU" dirty="0" err="1" smtClean="0"/>
              <a:t>wurden</a:t>
            </a:r>
            <a:r>
              <a:rPr lang="hu-HU" dirty="0"/>
              <a:t> </a:t>
            </a:r>
            <a:r>
              <a:rPr lang="hu-HU" dirty="0" smtClean="0"/>
              <a:t>und der </a:t>
            </a:r>
            <a:r>
              <a:rPr lang="hu-HU" dirty="0" err="1" smtClean="0"/>
              <a:t>als</a:t>
            </a:r>
            <a:r>
              <a:rPr lang="hu-HU" dirty="0" smtClean="0"/>
              <a:t> </a:t>
            </a:r>
            <a:r>
              <a:rPr lang="hu-HU" dirty="0" err="1" smtClean="0"/>
              <a:t>Vaterlandsverräter</a:t>
            </a:r>
            <a:r>
              <a:rPr lang="hu-HU" dirty="0" smtClean="0"/>
              <a:t> </a:t>
            </a:r>
            <a:r>
              <a:rPr lang="hu-HU" dirty="0" err="1" smtClean="0"/>
              <a:t>galt</a:t>
            </a:r>
            <a:r>
              <a:rPr lang="hu-HU" dirty="0" smtClean="0"/>
              <a:t>, </a:t>
            </a:r>
            <a:r>
              <a:rPr lang="hu-HU" dirty="0" err="1" smtClean="0"/>
              <a:t>konnte</a:t>
            </a:r>
            <a:r>
              <a:rPr lang="hu-HU" dirty="0" smtClean="0"/>
              <a:t> den </a:t>
            </a:r>
            <a:r>
              <a:rPr lang="hu-HU" dirty="0" err="1" smtClean="0"/>
              <a:t>Preis</a:t>
            </a:r>
            <a:r>
              <a:rPr lang="hu-HU" dirty="0" smtClean="0"/>
              <a:t> nach </a:t>
            </a:r>
            <a:r>
              <a:rPr lang="hu-HU" dirty="0" err="1" smtClean="0"/>
              <a:t>einem</a:t>
            </a:r>
            <a:r>
              <a:rPr lang="hu-HU" dirty="0" smtClean="0"/>
              <a:t> </a:t>
            </a:r>
            <a:r>
              <a:rPr lang="hu-HU" dirty="0" err="1" smtClean="0"/>
              <a:t>verlorenen</a:t>
            </a:r>
            <a:r>
              <a:rPr lang="hu-HU" dirty="0" smtClean="0"/>
              <a:t> </a:t>
            </a:r>
            <a:r>
              <a:rPr lang="hu-HU" dirty="0" err="1" smtClean="0"/>
              <a:t>Krieg</a:t>
            </a:r>
            <a:r>
              <a:rPr lang="hu-HU" dirty="0" smtClean="0"/>
              <a:t> </a:t>
            </a:r>
            <a:r>
              <a:rPr lang="hu-HU" dirty="0" err="1" smtClean="0"/>
              <a:t>Deutschlands</a:t>
            </a:r>
            <a:r>
              <a:rPr lang="hu-HU" dirty="0" smtClean="0"/>
              <a:t> </a:t>
            </a:r>
            <a:r>
              <a:rPr lang="hu-HU" dirty="0" err="1" smtClean="0"/>
              <a:t>bekommen</a:t>
            </a:r>
            <a:r>
              <a:rPr lang="hu-HU" dirty="0" smtClean="0"/>
              <a:t>…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762" y="1806815"/>
            <a:ext cx="7620000" cy="4752975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4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078031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Hermann Hesse - </a:t>
            </a:r>
            <a:r>
              <a:rPr lang="hu-HU" dirty="0" err="1" smtClean="0"/>
              <a:t>Schaffensperioden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403594"/>
            <a:ext cx="10515600" cy="4351338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34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043526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Hermann Hesse – </a:t>
            </a:r>
            <a:r>
              <a:rPr lang="hu-HU" dirty="0" err="1" smtClean="0"/>
              <a:t>das</a:t>
            </a:r>
            <a:r>
              <a:rPr lang="hu-HU" dirty="0" smtClean="0"/>
              <a:t> </a:t>
            </a:r>
            <a:r>
              <a:rPr lang="hu-HU" dirty="0" err="1" smtClean="0"/>
              <a:t>literarische</a:t>
            </a:r>
            <a:r>
              <a:rPr lang="hu-HU" dirty="0" smtClean="0"/>
              <a:t> </a:t>
            </a:r>
            <a:r>
              <a:rPr lang="hu-HU" dirty="0" err="1" smtClean="0"/>
              <a:t>Werk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369089"/>
            <a:ext cx="10515600" cy="4351338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13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69189" y="1103911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Hermann Hesse </a:t>
            </a:r>
            <a:r>
              <a:rPr lang="hu-HU" dirty="0" err="1" smtClean="0"/>
              <a:t>als</a:t>
            </a:r>
            <a:r>
              <a:rPr lang="hu-HU" dirty="0" smtClean="0"/>
              <a:t> </a:t>
            </a:r>
            <a:r>
              <a:rPr lang="hu-HU" dirty="0" err="1" smtClean="0"/>
              <a:t>Maler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769189" y="2429474"/>
            <a:ext cx="10515600" cy="4351338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37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181099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Hermann Hesses </a:t>
            </a:r>
            <a:r>
              <a:rPr lang="hu-HU" dirty="0" err="1" smtClean="0"/>
              <a:t>weltweite</a:t>
            </a:r>
            <a:r>
              <a:rPr lang="hu-HU" dirty="0" smtClean="0"/>
              <a:t> </a:t>
            </a:r>
            <a:r>
              <a:rPr lang="hu-HU" dirty="0" err="1" smtClean="0"/>
              <a:t>Wirkung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740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98585" y="1348536"/>
            <a:ext cx="10515600" cy="1325563"/>
          </a:xfrm>
        </p:spPr>
        <p:txBody>
          <a:bodyPr/>
          <a:lstStyle/>
          <a:p>
            <a:pPr algn="ctr"/>
            <a:r>
              <a:rPr lang="hu-HU" sz="3600" b="1" dirty="0" smtClean="0"/>
              <a:t>Hermann Hesse (1877–1962)</a:t>
            </a:r>
            <a:br>
              <a:rPr lang="hu-HU" sz="3600" b="1" dirty="0" smtClean="0"/>
            </a:br>
            <a:r>
              <a:rPr lang="hu-HU" sz="3200" b="1" dirty="0" err="1" smtClean="0"/>
              <a:t>Literaturnobelpreis</a:t>
            </a:r>
            <a:r>
              <a:rPr lang="hu-HU" sz="3200" b="1" dirty="0" smtClean="0"/>
              <a:t> 1946</a:t>
            </a:r>
            <a:endParaRPr lang="hu-HU" sz="32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98585" y="3184170"/>
            <a:ext cx="10515600" cy="3976204"/>
          </a:xfrm>
        </p:spPr>
        <p:txBody>
          <a:bodyPr>
            <a:normAutofit/>
          </a:bodyPr>
          <a:lstStyle/>
          <a:p>
            <a:pPr algn="ctr"/>
            <a:r>
              <a:rPr lang="hu-HU" sz="2400" dirty="0" smtClean="0"/>
              <a:t>Am 2. 7. </a:t>
            </a:r>
            <a:r>
              <a:rPr lang="hu-HU" sz="2400" b="1" dirty="0" smtClean="0"/>
              <a:t>1877</a:t>
            </a:r>
            <a:r>
              <a:rPr lang="hu-HU" sz="2400" dirty="0" smtClean="0"/>
              <a:t> in </a:t>
            </a:r>
            <a:r>
              <a:rPr lang="hu-HU" sz="2400" dirty="0" err="1" smtClean="0"/>
              <a:t>Calw</a:t>
            </a:r>
            <a:r>
              <a:rPr lang="hu-HU" sz="2400" dirty="0" smtClean="0"/>
              <a:t> (Württemberg) </a:t>
            </a:r>
            <a:r>
              <a:rPr lang="hu-HU" sz="2400" dirty="0" err="1" smtClean="0"/>
              <a:t>im</a:t>
            </a:r>
            <a:r>
              <a:rPr lang="hu-HU" sz="2400" dirty="0" smtClean="0"/>
              <a:t> </a:t>
            </a:r>
            <a:r>
              <a:rPr lang="hu-HU" sz="2400" dirty="0" err="1" smtClean="0"/>
              <a:t>nördlichen</a:t>
            </a:r>
            <a:r>
              <a:rPr lang="hu-HU" sz="2400" dirty="0" smtClean="0"/>
              <a:t> </a:t>
            </a:r>
            <a:r>
              <a:rPr lang="hu-HU" sz="2400" dirty="0" err="1" smtClean="0"/>
              <a:t>Schwarzwald</a:t>
            </a:r>
            <a:r>
              <a:rPr lang="hu-HU" sz="2400" dirty="0" smtClean="0"/>
              <a:t> in </a:t>
            </a:r>
            <a:r>
              <a:rPr lang="hu-HU" sz="2400" dirty="0" err="1" smtClean="0"/>
              <a:t>einer</a:t>
            </a:r>
            <a:r>
              <a:rPr lang="hu-HU" sz="2400" dirty="0" smtClean="0"/>
              <a:t> </a:t>
            </a:r>
            <a:r>
              <a:rPr lang="hu-HU" sz="2400" dirty="0" err="1" smtClean="0"/>
              <a:t>strengen</a:t>
            </a:r>
            <a:r>
              <a:rPr lang="hu-HU" sz="2400" dirty="0" smtClean="0"/>
              <a:t> </a:t>
            </a:r>
            <a:r>
              <a:rPr lang="hu-HU" sz="2400" dirty="0" err="1" smtClean="0"/>
              <a:t>pietistischen</a:t>
            </a:r>
            <a:r>
              <a:rPr lang="hu-HU" sz="2400" dirty="0" smtClean="0"/>
              <a:t> </a:t>
            </a:r>
            <a:r>
              <a:rPr lang="hu-HU" sz="2400" dirty="0" err="1" smtClean="0"/>
              <a:t>Pfarrersfamile</a:t>
            </a:r>
            <a:r>
              <a:rPr lang="hu-HU" sz="2400" dirty="0" smtClean="0"/>
              <a:t> </a:t>
            </a:r>
            <a:r>
              <a:rPr lang="hu-HU" sz="2400" dirty="0" err="1" smtClean="0"/>
              <a:t>geboren</a:t>
            </a:r>
            <a:r>
              <a:rPr lang="hu-HU" sz="2400" dirty="0" smtClean="0"/>
              <a:t>.</a:t>
            </a:r>
          </a:p>
          <a:p>
            <a:pPr algn="ctr"/>
            <a:r>
              <a:rPr lang="hu-HU" sz="2400" dirty="0" err="1" smtClean="0"/>
              <a:t>Vater</a:t>
            </a:r>
            <a:r>
              <a:rPr lang="hu-HU" sz="2400" dirty="0" smtClean="0"/>
              <a:t>: Johannes Hesse (</a:t>
            </a:r>
            <a:r>
              <a:rPr lang="hu-HU" sz="2400" dirty="0" err="1" smtClean="0"/>
              <a:t>geb</a:t>
            </a:r>
            <a:r>
              <a:rPr lang="hu-HU" sz="2400" dirty="0" smtClean="0"/>
              <a:t>. In </a:t>
            </a:r>
            <a:r>
              <a:rPr lang="hu-HU" sz="2400" dirty="0" err="1" smtClean="0"/>
              <a:t>Weißenstein</a:t>
            </a:r>
            <a:r>
              <a:rPr lang="hu-HU" sz="2400" dirty="0" smtClean="0"/>
              <a:t> </a:t>
            </a:r>
            <a:r>
              <a:rPr lang="hu-HU" sz="2400" dirty="0" err="1" smtClean="0"/>
              <a:t>in</a:t>
            </a:r>
            <a:r>
              <a:rPr lang="hu-HU" sz="2400" dirty="0" smtClean="0"/>
              <a:t> </a:t>
            </a:r>
            <a:r>
              <a:rPr lang="hu-HU" sz="2400" dirty="0" err="1" smtClean="0"/>
              <a:t>Estland</a:t>
            </a:r>
            <a:r>
              <a:rPr lang="hu-HU" sz="2400" dirty="0" smtClean="0"/>
              <a:t>), 1869-1872 </a:t>
            </a:r>
            <a:r>
              <a:rPr lang="hu-HU" sz="2400" dirty="0" err="1" smtClean="0"/>
              <a:t>Missionar</a:t>
            </a:r>
            <a:r>
              <a:rPr lang="hu-HU" sz="2400" dirty="0" smtClean="0"/>
              <a:t> in </a:t>
            </a:r>
            <a:r>
              <a:rPr lang="hu-HU" sz="2400" dirty="0" err="1" smtClean="0"/>
              <a:t>West-Indien</a:t>
            </a:r>
            <a:r>
              <a:rPr lang="hu-HU" sz="2400" dirty="0" smtClean="0"/>
              <a:t>, ab 1873 </a:t>
            </a:r>
            <a:r>
              <a:rPr lang="hu-HU" sz="2400" dirty="0" err="1" smtClean="0"/>
              <a:t>Assistent</a:t>
            </a:r>
            <a:r>
              <a:rPr lang="hu-HU" sz="2400" dirty="0" smtClean="0"/>
              <a:t> des Dr. </a:t>
            </a:r>
            <a:r>
              <a:rPr lang="hu-HU" sz="2400" b="1" dirty="0" smtClean="0"/>
              <a:t>Hermann </a:t>
            </a:r>
            <a:r>
              <a:rPr lang="hu-HU" sz="2400" b="1" dirty="0" err="1" smtClean="0"/>
              <a:t>Gundert</a:t>
            </a:r>
            <a:r>
              <a:rPr lang="hu-HU" sz="2400" b="1" dirty="0" smtClean="0"/>
              <a:t> </a:t>
            </a:r>
            <a:r>
              <a:rPr lang="hu-HU" sz="2400" dirty="0" smtClean="0"/>
              <a:t>(</a:t>
            </a:r>
            <a:r>
              <a:rPr lang="hu-HU" sz="2400" dirty="0" err="1" smtClean="0"/>
              <a:t>Theologe</a:t>
            </a:r>
            <a:r>
              <a:rPr lang="hu-HU" sz="2400" dirty="0" smtClean="0"/>
              <a:t>, </a:t>
            </a:r>
            <a:r>
              <a:rPr lang="hu-HU" sz="2400" dirty="0" err="1" smtClean="0"/>
              <a:t>Missionar</a:t>
            </a:r>
            <a:r>
              <a:rPr lang="hu-HU" sz="2400" dirty="0" smtClean="0"/>
              <a:t>, </a:t>
            </a:r>
            <a:r>
              <a:rPr lang="hu-HU" sz="2400" dirty="0" err="1" smtClean="0"/>
              <a:t>Sprachforscher</a:t>
            </a:r>
            <a:r>
              <a:rPr lang="hu-HU" sz="2400" dirty="0" smtClean="0"/>
              <a:t>) </a:t>
            </a:r>
            <a:r>
              <a:rPr lang="hu-HU" sz="2400" dirty="0" err="1" smtClean="0"/>
              <a:t>im</a:t>
            </a:r>
            <a:r>
              <a:rPr lang="hu-HU" sz="2400" dirty="0" smtClean="0"/>
              <a:t> </a:t>
            </a:r>
            <a:r>
              <a:rPr lang="hu-HU" sz="2400" dirty="0" err="1" smtClean="0"/>
              <a:t>Calwer</a:t>
            </a:r>
            <a:r>
              <a:rPr lang="hu-HU" sz="2400" dirty="0" smtClean="0"/>
              <a:t> </a:t>
            </a:r>
            <a:r>
              <a:rPr lang="hu-HU" sz="2400" dirty="0" err="1" smtClean="0"/>
              <a:t>Verlagsverein</a:t>
            </a:r>
            <a:r>
              <a:rPr lang="hu-HU" sz="2400" dirty="0" smtClean="0"/>
              <a:t>, </a:t>
            </a:r>
            <a:r>
              <a:rPr lang="hu-HU" sz="2400" dirty="0" err="1" smtClean="0"/>
              <a:t>dessen</a:t>
            </a:r>
            <a:r>
              <a:rPr lang="hu-HU" sz="2400" dirty="0" smtClean="0"/>
              <a:t> </a:t>
            </a:r>
            <a:r>
              <a:rPr lang="hu-HU" sz="2400" dirty="0" err="1" smtClean="0"/>
              <a:t>Tochter</a:t>
            </a:r>
            <a:r>
              <a:rPr lang="hu-HU" sz="2400" dirty="0" smtClean="0"/>
              <a:t> Marie </a:t>
            </a:r>
            <a:r>
              <a:rPr lang="hu-HU" sz="2400" dirty="0" err="1" smtClean="0"/>
              <a:t>er</a:t>
            </a:r>
            <a:r>
              <a:rPr lang="hu-HU" sz="2400" dirty="0" smtClean="0"/>
              <a:t> 1874 </a:t>
            </a:r>
            <a:r>
              <a:rPr lang="hu-HU" sz="2400" dirty="0" err="1" smtClean="0"/>
              <a:t>verlobt</a:t>
            </a:r>
            <a:r>
              <a:rPr lang="hu-HU" sz="2400" dirty="0" smtClean="0"/>
              <a:t>.</a:t>
            </a:r>
          </a:p>
          <a:p>
            <a:pPr algn="ctr"/>
            <a:r>
              <a:rPr lang="hu-HU" sz="2400" dirty="0" smtClean="0"/>
              <a:t>Mutter: Marie </a:t>
            </a:r>
            <a:r>
              <a:rPr lang="hu-HU" sz="2400" dirty="0" err="1" smtClean="0"/>
              <a:t>Gundert</a:t>
            </a:r>
            <a:r>
              <a:rPr lang="hu-HU" sz="2400" dirty="0" smtClean="0"/>
              <a:t> (</a:t>
            </a:r>
            <a:r>
              <a:rPr lang="hu-HU" sz="2400" dirty="0" err="1" smtClean="0"/>
              <a:t>geb</a:t>
            </a:r>
            <a:r>
              <a:rPr lang="hu-HU" sz="2400" dirty="0" smtClean="0"/>
              <a:t>. In </a:t>
            </a:r>
            <a:r>
              <a:rPr lang="hu-HU" sz="2400" dirty="0" err="1" smtClean="0"/>
              <a:t>Talatscheri</a:t>
            </a:r>
            <a:r>
              <a:rPr lang="hu-HU" sz="2400" dirty="0" smtClean="0"/>
              <a:t>, </a:t>
            </a:r>
            <a:r>
              <a:rPr lang="hu-HU" sz="2400" dirty="0" err="1" smtClean="0"/>
              <a:t>West-Indien</a:t>
            </a:r>
            <a:r>
              <a:rPr lang="hu-HU" sz="2400" dirty="0" smtClean="0"/>
              <a:t>). In </a:t>
            </a:r>
            <a:r>
              <a:rPr lang="hu-HU" sz="2400" dirty="0" err="1" smtClean="0"/>
              <a:t>Talatscheri</a:t>
            </a:r>
            <a:r>
              <a:rPr lang="hu-HU" sz="2400" dirty="0" smtClean="0"/>
              <a:t> </a:t>
            </a:r>
            <a:r>
              <a:rPr lang="hu-HU" sz="2400" dirty="0" err="1" smtClean="0"/>
              <a:t>Heirat</a:t>
            </a:r>
            <a:r>
              <a:rPr lang="hu-HU" sz="2400" dirty="0" smtClean="0"/>
              <a:t> mit </a:t>
            </a:r>
            <a:r>
              <a:rPr lang="hu-HU" sz="2400" dirty="0" err="1" smtClean="0"/>
              <a:t>dem</a:t>
            </a:r>
            <a:r>
              <a:rPr lang="hu-HU" sz="2400" dirty="0" smtClean="0"/>
              <a:t> </a:t>
            </a:r>
            <a:r>
              <a:rPr lang="hu-HU" sz="2400" dirty="0" err="1" smtClean="0"/>
              <a:t>englischen</a:t>
            </a:r>
            <a:r>
              <a:rPr lang="hu-HU" sz="2400" dirty="0" smtClean="0"/>
              <a:t> </a:t>
            </a:r>
            <a:r>
              <a:rPr lang="hu-HU" sz="2400" dirty="0" err="1" smtClean="0"/>
              <a:t>Missionar</a:t>
            </a:r>
            <a:r>
              <a:rPr lang="hu-HU" sz="2400" dirty="0" smtClean="0"/>
              <a:t> Charles W. </a:t>
            </a:r>
            <a:r>
              <a:rPr lang="hu-HU" sz="2400" dirty="0" err="1" smtClean="0"/>
              <a:t>Isenberg</a:t>
            </a:r>
            <a:r>
              <a:rPr lang="hu-HU" sz="2400" dirty="0" smtClean="0"/>
              <a:t> (</a:t>
            </a:r>
            <a:r>
              <a:rPr lang="hu-HU" sz="2400" dirty="0" err="1" smtClean="0"/>
              <a:t>er</a:t>
            </a:r>
            <a:r>
              <a:rPr lang="hu-HU" sz="2400" dirty="0" smtClean="0"/>
              <a:t> </a:t>
            </a:r>
            <a:r>
              <a:rPr lang="hu-HU" sz="2400" dirty="0" err="1" smtClean="0"/>
              <a:t>stirbt</a:t>
            </a:r>
            <a:r>
              <a:rPr lang="hu-HU" sz="2400" dirty="0" smtClean="0"/>
              <a:t> 1870 in </a:t>
            </a:r>
            <a:r>
              <a:rPr lang="hu-HU" sz="2400" dirty="0" smtClean="0"/>
              <a:t>Stuttgart</a:t>
            </a:r>
            <a:r>
              <a:rPr lang="hu-HU" sz="2400" dirty="0" smtClean="0"/>
              <a:t>).</a:t>
            </a:r>
          </a:p>
          <a:p>
            <a:pPr algn="ctr"/>
            <a:r>
              <a:rPr lang="hu-HU" sz="2400" dirty="0" smtClean="0"/>
              <a:t>1881-1886: Basel (</a:t>
            </a:r>
            <a:r>
              <a:rPr lang="hu-HU" sz="2400" dirty="0" err="1" smtClean="0"/>
              <a:t>Basler</a:t>
            </a:r>
            <a:r>
              <a:rPr lang="hu-HU" sz="2400" dirty="0" smtClean="0"/>
              <a:t> </a:t>
            </a:r>
            <a:r>
              <a:rPr lang="hu-HU" sz="2400" dirty="0" err="1" smtClean="0"/>
              <a:t>Missionshaus</a:t>
            </a:r>
            <a:r>
              <a:rPr lang="hu-HU" sz="2400" dirty="0"/>
              <a:t>)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3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0343" y="1095284"/>
            <a:ext cx="10515600" cy="1325563"/>
          </a:xfrm>
        </p:spPr>
        <p:txBody>
          <a:bodyPr/>
          <a:lstStyle/>
          <a:p>
            <a:pPr algn="ctr"/>
            <a:r>
              <a:rPr lang="hu-HU" dirty="0" smtClean="0"/>
              <a:t>Hermann Hesse: </a:t>
            </a:r>
            <a:r>
              <a:rPr lang="hu-HU" dirty="0" err="1" smtClean="0"/>
              <a:t>Unterm</a:t>
            </a:r>
            <a:r>
              <a:rPr lang="hu-HU" dirty="0" smtClean="0"/>
              <a:t> </a:t>
            </a:r>
            <a:r>
              <a:rPr lang="hu-HU" dirty="0" err="1" smtClean="0"/>
              <a:t>Rad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950343" y="2420847"/>
            <a:ext cx="10515600" cy="4351338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25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8200" y="114717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u-HU" sz="3600" b="1" i="1" dirty="0" err="1" smtClean="0"/>
              <a:t>Das</a:t>
            </a:r>
            <a:r>
              <a:rPr lang="hu-HU" sz="3600" b="1" i="1" dirty="0" smtClean="0"/>
              <a:t> </a:t>
            </a:r>
            <a:r>
              <a:rPr lang="hu-HU" sz="3600" b="1" i="1" dirty="0" err="1" smtClean="0"/>
              <a:t>Glasperlenspiel</a:t>
            </a:r>
            <a:r>
              <a:rPr lang="hu-HU" sz="3600" b="1" i="1" dirty="0" smtClean="0"/>
              <a:t>.</a:t>
            </a:r>
            <a:br>
              <a:rPr lang="hu-HU" sz="3600" b="1" i="1" dirty="0" smtClean="0"/>
            </a:br>
            <a:r>
              <a:rPr lang="hu-HU" sz="2800" b="1" i="1" dirty="0" err="1" smtClean="0"/>
              <a:t>Versuch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einer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Lebensbeschreibung</a:t>
            </a:r>
            <a:r>
              <a:rPr lang="hu-HU" sz="2800" b="1" i="1" dirty="0" smtClean="0"/>
              <a:t> des </a:t>
            </a:r>
            <a:r>
              <a:rPr lang="hu-HU" sz="2800" b="1" i="1" dirty="0" err="1" smtClean="0"/>
              <a:t>Magister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Ludi</a:t>
            </a:r>
            <a:r>
              <a:rPr lang="hu-HU" sz="2800" b="1" i="1" dirty="0" smtClean="0"/>
              <a:t> Josef </a:t>
            </a:r>
            <a:r>
              <a:rPr lang="hu-HU" sz="2800" b="1" i="1" dirty="0" err="1" smtClean="0"/>
              <a:t>Knecht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samt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Knechts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hinterlassenen</a:t>
            </a:r>
            <a:r>
              <a:rPr lang="hu-HU" sz="2800" b="1" i="1" dirty="0" smtClean="0"/>
              <a:t> </a:t>
            </a:r>
            <a:r>
              <a:rPr lang="hu-HU" sz="2800" b="1" i="1" dirty="0" err="1" smtClean="0"/>
              <a:t>Schriften</a:t>
            </a:r>
            <a:endParaRPr lang="hu-HU" sz="2800" b="1" i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38200" y="2472741"/>
            <a:ext cx="10515600" cy="4351338"/>
          </a:xfrm>
        </p:spPr>
        <p:txBody>
          <a:bodyPr/>
          <a:lstStyle/>
          <a:p>
            <a:endParaRPr lang="hu-HU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03694" y="1003480"/>
            <a:ext cx="10515600" cy="1262197"/>
          </a:xfrm>
        </p:spPr>
        <p:txBody>
          <a:bodyPr>
            <a:noAutofit/>
          </a:bodyPr>
          <a:lstStyle/>
          <a:p>
            <a:pPr algn="ctr"/>
            <a:r>
              <a:rPr lang="hu-HU" sz="3600" dirty="0" smtClean="0"/>
              <a:t/>
            </a:r>
            <a:br>
              <a:rPr lang="hu-HU" sz="3600" dirty="0" smtClean="0"/>
            </a:br>
            <a:r>
              <a:rPr lang="hu-HU" sz="2800" b="1" dirty="0" smtClean="0"/>
              <a:t>Die </a:t>
            </a:r>
            <a:r>
              <a:rPr lang="hu-HU" sz="2800" b="1" dirty="0" err="1" smtClean="0"/>
              <a:t>Großeltern</a:t>
            </a:r>
            <a:r>
              <a:rPr lang="hu-HU" sz="2800" b="1" dirty="0" smtClean="0"/>
              <a:t>: Dr. Hermann </a:t>
            </a:r>
            <a:r>
              <a:rPr lang="hu-HU" sz="2800" b="1" dirty="0" err="1" smtClean="0"/>
              <a:t>Gundert</a:t>
            </a:r>
            <a:r>
              <a:rPr lang="hu-HU" sz="2800" b="1" dirty="0" smtClean="0"/>
              <a:t>, ev. </a:t>
            </a:r>
            <a:r>
              <a:rPr lang="hu-HU" sz="2800" b="1" dirty="0" err="1" smtClean="0"/>
              <a:t>Theologe</a:t>
            </a:r>
            <a:r>
              <a:rPr lang="hu-HU" sz="2800" b="1" dirty="0" smtClean="0"/>
              <a:t>, </a:t>
            </a:r>
            <a:r>
              <a:rPr lang="hu-HU" sz="2800" b="1" dirty="0" err="1" smtClean="0"/>
              <a:t>Sprachforscher</a:t>
            </a:r>
            <a:r>
              <a:rPr lang="hu-HU" sz="2800" b="1" dirty="0" smtClean="0"/>
              <a:t>, 23 </a:t>
            </a:r>
            <a:r>
              <a:rPr lang="hu-HU" sz="2800" b="1" dirty="0" err="1" smtClean="0"/>
              <a:t>Jahre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lang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Missionar</a:t>
            </a:r>
            <a:r>
              <a:rPr lang="hu-HU" sz="2800" b="1" dirty="0" smtClean="0"/>
              <a:t> in </a:t>
            </a:r>
            <a:r>
              <a:rPr lang="hu-HU" sz="2800" b="1" dirty="0" err="1" smtClean="0"/>
              <a:t>Talassery</a:t>
            </a:r>
            <a:r>
              <a:rPr lang="hu-HU" sz="2800" b="1" dirty="0" smtClean="0"/>
              <a:t> (</a:t>
            </a:r>
            <a:r>
              <a:rPr lang="hu-HU" sz="2800" b="1" dirty="0" err="1" smtClean="0"/>
              <a:t>Staat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Kerala</a:t>
            </a:r>
            <a:r>
              <a:rPr lang="hu-HU" sz="2800" b="1" dirty="0" smtClean="0"/>
              <a:t>) und Dr. Carl Hermann Hesse, </a:t>
            </a:r>
            <a:r>
              <a:rPr lang="hu-HU" sz="2800" b="1" dirty="0" err="1" smtClean="0"/>
              <a:t>Arzt</a:t>
            </a:r>
            <a:r>
              <a:rPr lang="hu-HU" sz="2800" b="1" dirty="0" smtClean="0"/>
              <a:t> in </a:t>
            </a:r>
            <a:r>
              <a:rPr lang="hu-HU" sz="2800" b="1" dirty="0" err="1" smtClean="0"/>
              <a:t>Estland</a:t>
            </a:r>
            <a:r>
              <a:rPr lang="hu-HU" sz="2800" b="1" dirty="0" smtClean="0"/>
              <a:t>, </a:t>
            </a:r>
            <a:r>
              <a:rPr lang="hu-HU" sz="2800" b="1" dirty="0" err="1" smtClean="0"/>
              <a:t>deutscher</a:t>
            </a:r>
            <a:r>
              <a:rPr lang="hu-HU" sz="2800" b="1" dirty="0" smtClean="0"/>
              <a:t> </a:t>
            </a:r>
            <a:r>
              <a:rPr lang="hu-HU" sz="2800" b="1" dirty="0" err="1" smtClean="0"/>
              <a:t>Abstammung</a:t>
            </a:r>
            <a:r>
              <a:rPr lang="hu-HU" sz="2800" b="1" dirty="0" smtClean="0"/>
              <a:t> </a:t>
            </a:r>
            <a:endParaRPr lang="hu-HU" sz="2800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3694" y="3191868"/>
            <a:ext cx="6477000" cy="2819400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048579" y="2457247"/>
            <a:ext cx="3270715" cy="428864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1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44256" y="108317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200" b="1" dirty="0" smtClean="0"/>
              <a:t>Die </a:t>
            </a:r>
            <a:r>
              <a:rPr lang="hu-HU" sz="3200" b="1" dirty="0" err="1" smtClean="0"/>
              <a:t>Eltern</a:t>
            </a:r>
            <a:r>
              <a:rPr lang="hu-HU" sz="3200" b="1" dirty="0" smtClean="0"/>
              <a:t>: Marie Hesse, </a:t>
            </a:r>
            <a:r>
              <a:rPr lang="hu-HU" sz="3200" b="1" dirty="0" err="1" smtClean="0"/>
              <a:t>geb</a:t>
            </a:r>
            <a:r>
              <a:rPr lang="hu-HU" sz="3200" b="1" dirty="0" smtClean="0"/>
              <a:t>. </a:t>
            </a:r>
            <a:r>
              <a:rPr lang="hu-HU" sz="3200" b="1" dirty="0" err="1" smtClean="0"/>
              <a:t>Gundert</a:t>
            </a:r>
            <a:r>
              <a:rPr lang="hu-HU" sz="3200" b="1" dirty="0" smtClean="0"/>
              <a:t>, </a:t>
            </a:r>
            <a:r>
              <a:rPr lang="hu-HU" sz="3200" b="1" dirty="0" err="1" smtClean="0"/>
              <a:t>verwitwete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Isenberg</a:t>
            </a:r>
            <a:r>
              <a:rPr lang="hu-HU" sz="3200" b="1" dirty="0" smtClean="0"/>
              <a:t> und Johannes Hesse, </a:t>
            </a:r>
            <a:r>
              <a:rPr lang="hu-HU" sz="3200" b="1" dirty="0" err="1" smtClean="0"/>
              <a:t>Theologe</a:t>
            </a:r>
            <a:r>
              <a:rPr lang="hu-HU" sz="3200" b="1" dirty="0" smtClean="0"/>
              <a:t>, </a:t>
            </a:r>
            <a:r>
              <a:rPr lang="hu-HU" sz="3200" b="1" dirty="0" err="1" smtClean="0"/>
              <a:t>Missionar</a:t>
            </a:r>
            <a:endParaRPr lang="hu-HU" sz="3200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1006" y="2408741"/>
            <a:ext cx="2616488" cy="4212989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47860" y="2216988"/>
            <a:ext cx="3007375" cy="4641011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2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837426" y="921031"/>
            <a:ext cx="8817633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smtClean="0"/>
              <a:t>Hermann Hesse </a:t>
            </a:r>
            <a:r>
              <a:rPr lang="hu-HU" sz="3600" b="1" dirty="0" err="1" smtClean="0"/>
              <a:t>im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Alter</a:t>
            </a:r>
            <a:r>
              <a:rPr lang="hu-HU" sz="3600" b="1" dirty="0" smtClean="0"/>
              <a:t> von 3  und 83 </a:t>
            </a:r>
            <a:r>
              <a:rPr lang="hu-HU" sz="3600" b="1" dirty="0" err="1" smtClean="0"/>
              <a:t>Jahren</a:t>
            </a:r>
            <a:endParaRPr lang="hu-HU" sz="3600" b="1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71132" y="1959926"/>
            <a:ext cx="3101218" cy="4824117"/>
          </a:xfrm>
          <a:prstGeom prst="rect">
            <a:avLst/>
          </a:prstGeo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691704" y="1959926"/>
            <a:ext cx="5440529" cy="4846185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4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898585" y="13571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/>
              <a:t>Wichtige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Lebensstationen</a:t>
            </a:r>
            <a:endParaRPr lang="hu-HU" sz="3600" b="1" dirty="0"/>
          </a:p>
        </p:txBody>
      </p:sp>
      <p:sp>
        <p:nvSpPr>
          <p:cNvPr id="6" name="Tartalom helye 5"/>
          <p:cNvSpPr>
            <a:spLocks noGrp="1"/>
          </p:cNvSpPr>
          <p:nvPr>
            <p:ph idx="1"/>
          </p:nvPr>
        </p:nvSpPr>
        <p:spPr>
          <a:xfrm>
            <a:off x="838200" y="2986933"/>
            <a:ext cx="10515600" cy="3681736"/>
          </a:xfrm>
        </p:spPr>
        <p:txBody>
          <a:bodyPr/>
          <a:lstStyle/>
          <a:p>
            <a:pPr marL="0" indent="0" algn="ctr">
              <a:buNone/>
            </a:pPr>
            <a:r>
              <a:rPr lang="hu-HU" sz="2400" b="1" dirty="0" err="1" smtClean="0"/>
              <a:t>Calw</a:t>
            </a:r>
            <a:r>
              <a:rPr lang="hu-HU" sz="2400" dirty="0" smtClean="0"/>
              <a:t>, 1877-1881, 1886-1891), Basel (1881-1886)</a:t>
            </a:r>
          </a:p>
          <a:p>
            <a:pPr marL="0" indent="0" algn="ctr">
              <a:buNone/>
            </a:pPr>
            <a:r>
              <a:rPr lang="hu-HU" sz="2400" b="1" dirty="0" err="1" smtClean="0"/>
              <a:t>Maulbronn</a:t>
            </a:r>
            <a:r>
              <a:rPr lang="hu-HU" sz="2400" dirty="0" smtClean="0"/>
              <a:t>, 1891-1892 (</a:t>
            </a:r>
            <a:r>
              <a:rPr lang="hu-HU" sz="2400" dirty="0" err="1" smtClean="0"/>
              <a:t>Seminarist</a:t>
            </a:r>
            <a:r>
              <a:rPr lang="hu-HU" sz="2400" dirty="0" smtClean="0"/>
              <a:t>)</a:t>
            </a:r>
          </a:p>
          <a:p>
            <a:pPr marL="0" indent="0" algn="ctr">
              <a:buNone/>
            </a:pPr>
            <a:r>
              <a:rPr lang="hu-HU" sz="2400" b="1" dirty="0" smtClean="0"/>
              <a:t>Tübingen</a:t>
            </a:r>
            <a:r>
              <a:rPr lang="hu-HU" sz="2400" dirty="0" smtClean="0"/>
              <a:t>, 1895-1899 (</a:t>
            </a:r>
            <a:r>
              <a:rPr lang="hu-HU" sz="2400" dirty="0" err="1" smtClean="0"/>
              <a:t>Buchhändlerlehre</a:t>
            </a:r>
            <a:r>
              <a:rPr lang="hu-HU" sz="2400" dirty="0" smtClean="0"/>
              <a:t>)</a:t>
            </a:r>
          </a:p>
          <a:p>
            <a:pPr marL="0" indent="0" algn="ctr">
              <a:buNone/>
            </a:pPr>
            <a:r>
              <a:rPr lang="hu-HU" sz="2400" b="1" dirty="0" smtClean="0"/>
              <a:t>Basel</a:t>
            </a:r>
            <a:r>
              <a:rPr lang="hu-HU" sz="2400" dirty="0" smtClean="0"/>
              <a:t>, 1899-1904 (</a:t>
            </a:r>
            <a:r>
              <a:rPr lang="hu-HU" sz="2400" dirty="0" err="1" smtClean="0"/>
              <a:t>Buchhändler</a:t>
            </a:r>
            <a:r>
              <a:rPr lang="hu-HU" sz="2400" dirty="0" smtClean="0"/>
              <a:t>, </a:t>
            </a:r>
            <a:r>
              <a:rPr lang="hu-HU" sz="2400" dirty="0" err="1" smtClean="0"/>
              <a:t>Italienreisen</a:t>
            </a:r>
            <a:r>
              <a:rPr lang="hu-HU" sz="2400" dirty="0" smtClean="0"/>
              <a:t>)</a:t>
            </a:r>
          </a:p>
          <a:p>
            <a:pPr marL="0" indent="0" algn="ctr">
              <a:buNone/>
            </a:pPr>
            <a:r>
              <a:rPr lang="hu-HU" sz="2400" b="1" dirty="0" err="1" smtClean="0"/>
              <a:t>Gaienhofen</a:t>
            </a:r>
            <a:r>
              <a:rPr lang="hu-HU" sz="2400" dirty="0" smtClean="0"/>
              <a:t> am </a:t>
            </a:r>
            <a:r>
              <a:rPr lang="hu-HU" sz="2400" dirty="0" err="1" smtClean="0"/>
              <a:t>Bodensee</a:t>
            </a:r>
            <a:r>
              <a:rPr lang="hu-HU" sz="2400" dirty="0" smtClean="0"/>
              <a:t>, 1904-1912 (1.Heirat, </a:t>
            </a:r>
            <a:r>
              <a:rPr lang="hu-HU" sz="2400" dirty="0" err="1" smtClean="0"/>
              <a:t>Indienreise</a:t>
            </a:r>
            <a:r>
              <a:rPr lang="hu-HU" sz="2400" dirty="0" smtClean="0"/>
              <a:t>)</a:t>
            </a:r>
          </a:p>
          <a:p>
            <a:pPr marL="0" indent="0" algn="ctr">
              <a:buNone/>
            </a:pPr>
            <a:r>
              <a:rPr lang="hu-HU" sz="2400" b="1" dirty="0" smtClean="0"/>
              <a:t>Bern</a:t>
            </a:r>
            <a:r>
              <a:rPr lang="hu-HU" sz="2400" dirty="0" smtClean="0"/>
              <a:t>, 1912-1919 (</a:t>
            </a:r>
            <a:r>
              <a:rPr lang="hu-HU" sz="2400" dirty="0" err="1" smtClean="0"/>
              <a:t>freier</a:t>
            </a:r>
            <a:r>
              <a:rPr lang="hu-HU" sz="2400" dirty="0" smtClean="0"/>
              <a:t> </a:t>
            </a:r>
            <a:r>
              <a:rPr lang="hu-HU" sz="2400" dirty="0" err="1" smtClean="0"/>
              <a:t>Schriftsteller</a:t>
            </a:r>
            <a:r>
              <a:rPr lang="hu-HU" sz="2400" dirty="0" smtClean="0"/>
              <a:t>)</a:t>
            </a:r>
          </a:p>
          <a:p>
            <a:pPr marL="0" indent="0" algn="ctr">
              <a:buNone/>
            </a:pPr>
            <a:r>
              <a:rPr lang="hu-HU" sz="2400" b="1" dirty="0" err="1" smtClean="0"/>
              <a:t>Montagnola</a:t>
            </a:r>
            <a:r>
              <a:rPr lang="hu-HU" sz="2400" dirty="0" smtClean="0"/>
              <a:t> </a:t>
            </a:r>
            <a:r>
              <a:rPr lang="hu-HU" sz="2400" dirty="0" err="1" smtClean="0"/>
              <a:t>im</a:t>
            </a:r>
            <a:r>
              <a:rPr lang="hu-HU" sz="2400" dirty="0" smtClean="0"/>
              <a:t> </a:t>
            </a:r>
            <a:r>
              <a:rPr lang="hu-HU" sz="2400" dirty="0" err="1" smtClean="0"/>
              <a:t>Tessin</a:t>
            </a:r>
            <a:r>
              <a:rPr lang="hu-HU" sz="2400" dirty="0" smtClean="0"/>
              <a:t> (</a:t>
            </a:r>
            <a:r>
              <a:rPr lang="hu-HU" sz="2400" dirty="0" err="1" smtClean="0"/>
              <a:t>Südschweiz</a:t>
            </a:r>
            <a:r>
              <a:rPr lang="hu-HU" sz="2400" dirty="0" smtClean="0"/>
              <a:t>), 1919-1962 (2. und 3. </a:t>
            </a:r>
            <a:r>
              <a:rPr lang="hu-HU" sz="2400" dirty="0" err="1" smtClean="0"/>
              <a:t>Heirat</a:t>
            </a:r>
            <a:r>
              <a:rPr lang="hu-HU" sz="2400" dirty="0" smtClean="0"/>
              <a:t>)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0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64079" y="121914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hu-HU" sz="3600" b="1" dirty="0" err="1" smtClean="0"/>
              <a:t>Kindheit</a:t>
            </a:r>
            <a:r>
              <a:rPr lang="hu-HU" sz="3600" b="1" dirty="0" smtClean="0"/>
              <a:t> und </a:t>
            </a:r>
            <a:r>
              <a:rPr lang="hu-HU" sz="3600" b="1" dirty="0" err="1" smtClean="0"/>
              <a:t>Jugend</a:t>
            </a:r>
            <a:endParaRPr lang="hu-HU" sz="3600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864079" y="2700946"/>
            <a:ext cx="10515600" cy="3898712"/>
          </a:xfrm>
        </p:spPr>
        <p:txBody>
          <a:bodyPr>
            <a:normAutofit lnSpcReduction="10000"/>
          </a:bodyPr>
          <a:lstStyle/>
          <a:p>
            <a:pPr algn="ctr"/>
            <a:r>
              <a:rPr lang="hu-HU" sz="2400" dirty="0" smtClean="0"/>
              <a:t>1886-1891: </a:t>
            </a:r>
            <a:r>
              <a:rPr lang="hu-HU" sz="2400" dirty="0" err="1" smtClean="0"/>
              <a:t>Calw</a:t>
            </a:r>
            <a:endParaRPr lang="hu-HU" sz="2400" dirty="0" smtClean="0"/>
          </a:p>
          <a:p>
            <a:pPr algn="ctr"/>
            <a:endParaRPr lang="hu-HU" sz="2400" dirty="0" smtClean="0"/>
          </a:p>
          <a:p>
            <a:pPr algn="ctr"/>
            <a:r>
              <a:rPr lang="hu-HU" sz="2400" dirty="0" smtClean="0"/>
              <a:t>1890 -1891: </a:t>
            </a:r>
            <a:r>
              <a:rPr lang="hu-HU" sz="2400" dirty="0" err="1" smtClean="0"/>
              <a:t>Besuch</a:t>
            </a:r>
            <a:r>
              <a:rPr lang="hu-HU" sz="2400" dirty="0" smtClean="0"/>
              <a:t> der </a:t>
            </a:r>
            <a:r>
              <a:rPr lang="hu-HU" sz="2400" dirty="0" err="1" smtClean="0"/>
              <a:t>Lateinschule</a:t>
            </a:r>
            <a:r>
              <a:rPr lang="hu-HU" sz="2400" dirty="0" smtClean="0"/>
              <a:t> in </a:t>
            </a:r>
            <a:r>
              <a:rPr lang="hu-HU" sz="2400" dirty="0" err="1" smtClean="0"/>
              <a:t>Göppingen</a:t>
            </a:r>
            <a:r>
              <a:rPr lang="hu-HU" sz="2400" dirty="0" smtClean="0"/>
              <a:t> → </a:t>
            </a:r>
            <a:r>
              <a:rPr lang="hu-HU" sz="2400" dirty="0" err="1" smtClean="0"/>
              <a:t>Vorbereitung</a:t>
            </a:r>
            <a:r>
              <a:rPr lang="hu-HU" sz="2400" dirty="0" smtClean="0"/>
              <a:t> </a:t>
            </a:r>
            <a:r>
              <a:rPr lang="hu-HU" sz="2400" dirty="0" err="1" smtClean="0"/>
              <a:t>auf</a:t>
            </a:r>
            <a:r>
              <a:rPr lang="hu-HU" sz="2400" dirty="0" smtClean="0"/>
              <a:t> das </a:t>
            </a:r>
            <a:r>
              <a:rPr lang="hu-HU" sz="2400" dirty="0" err="1" smtClean="0"/>
              <a:t>württembergische</a:t>
            </a:r>
            <a:r>
              <a:rPr lang="hu-HU" sz="2400" dirty="0" smtClean="0"/>
              <a:t> </a:t>
            </a:r>
            <a:r>
              <a:rPr lang="hu-HU" sz="2400" dirty="0" err="1" smtClean="0"/>
              <a:t>Landexamen</a:t>
            </a:r>
            <a:r>
              <a:rPr lang="hu-HU" sz="2400" dirty="0" smtClean="0"/>
              <a:t> (</a:t>
            </a:r>
            <a:r>
              <a:rPr lang="hu-HU" sz="2400" dirty="0" err="1" smtClean="0"/>
              <a:t>vgl</a:t>
            </a:r>
            <a:r>
              <a:rPr lang="hu-HU" sz="2400" dirty="0" smtClean="0"/>
              <a:t>. </a:t>
            </a:r>
            <a:r>
              <a:rPr lang="hu-HU" sz="2400" i="1" dirty="0" err="1" smtClean="0"/>
              <a:t>Unterm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Rad</a:t>
            </a:r>
            <a:r>
              <a:rPr lang="hu-HU" sz="2400" dirty="0" smtClean="0"/>
              <a:t>)</a:t>
            </a:r>
          </a:p>
          <a:p>
            <a:pPr algn="ctr"/>
            <a:endParaRPr lang="hu-HU" sz="2400" dirty="0" smtClean="0"/>
          </a:p>
          <a:p>
            <a:pPr algn="ctr"/>
            <a:r>
              <a:rPr lang="hu-HU" sz="2400" dirty="0" smtClean="0"/>
              <a:t>1891 </a:t>
            </a:r>
            <a:r>
              <a:rPr lang="hu-HU" sz="2400" dirty="0" err="1" smtClean="0"/>
              <a:t>Konfirmation</a:t>
            </a:r>
            <a:r>
              <a:rPr lang="hu-HU" sz="2400" dirty="0" smtClean="0"/>
              <a:t> in </a:t>
            </a:r>
            <a:r>
              <a:rPr lang="hu-HU" sz="2400" dirty="0" err="1" smtClean="0"/>
              <a:t>Calw</a:t>
            </a:r>
            <a:endParaRPr lang="hu-HU" sz="2400" dirty="0" smtClean="0"/>
          </a:p>
          <a:p>
            <a:pPr algn="ctr"/>
            <a:endParaRPr lang="hu-HU" sz="2400" dirty="0" smtClean="0"/>
          </a:p>
          <a:p>
            <a:pPr algn="ctr"/>
            <a:r>
              <a:rPr lang="hu-HU" sz="2400" dirty="0" smtClean="0"/>
              <a:t>189-1892: </a:t>
            </a:r>
            <a:r>
              <a:rPr lang="hu-HU" sz="2400" dirty="0" err="1" smtClean="0"/>
              <a:t>Stipendiat</a:t>
            </a:r>
            <a:r>
              <a:rPr lang="hu-HU" sz="2400" dirty="0" smtClean="0"/>
              <a:t> </a:t>
            </a:r>
            <a:r>
              <a:rPr lang="hu-HU" sz="2400" dirty="0" err="1" smtClean="0"/>
              <a:t>im</a:t>
            </a:r>
            <a:r>
              <a:rPr lang="hu-HU" sz="2400" dirty="0" smtClean="0"/>
              <a:t> ev</a:t>
            </a:r>
            <a:r>
              <a:rPr lang="hu-HU" sz="2400" dirty="0"/>
              <a:t>.</a:t>
            </a:r>
            <a:r>
              <a:rPr lang="hu-HU" sz="2400" dirty="0" smtClean="0"/>
              <a:t>-</a:t>
            </a:r>
            <a:r>
              <a:rPr lang="hu-HU" sz="2400" dirty="0" err="1" smtClean="0"/>
              <a:t>theol</a:t>
            </a:r>
            <a:r>
              <a:rPr lang="hu-HU" sz="2400" dirty="0" smtClean="0"/>
              <a:t>. </a:t>
            </a:r>
            <a:r>
              <a:rPr lang="hu-HU" sz="2400" dirty="0" err="1" smtClean="0"/>
              <a:t>Seminar</a:t>
            </a:r>
            <a:r>
              <a:rPr lang="hu-HU" sz="2400" dirty="0" smtClean="0"/>
              <a:t> </a:t>
            </a:r>
            <a:r>
              <a:rPr lang="hu-HU" sz="2400" b="1" dirty="0" err="1" smtClean="0"/>
              <a:t>Maulbronn</a:t>
            </a:r>
            <a:r>
              <a:rPr lang="hu-HU" sz="2400" dirty="0" smtClean="0"/>
              <a:t>: </a:t>
            </a:r>
            <a:r>
              <a:rPr lang="hu-HU" sz="2400" dirty="0" err="1" smtClean="0"/>
              <a:t>Vorbereitung</a:t>
            </a:r>
            <a:r>
              <a:rPr lang="hu-HU" sz="2400" dirty="0" smtClean="0"/>
              <a:t> </a:t>
            </a:r>
            <a:r>
              <a:rPr lang="hu-HU" sz="2400" dirty="0" err="1" smtClean="0"/>
              <a:t>auf</a:t>
            </a:r>
            <a:r>
              <a:rPr lang="hu-HU" sz="2400" dirty="0" smtClean="0"/>
              <a:t> den </a:t>
            </a:r>
            <a:r>
              <a:rPr lang="hu-HU" sz="2400" dirty="0" err="1" smtClean="0"/>
              <a:t>Pfarrerberuf</a:t>
            </a:r>
            <a:r>
              <a:rPr lang="hu-HU" sz="2400" dirty="0" smtClean="0"/>
              <a:t> → </a:t>
            </a:r>
            <a:r>
              <a:rPr lang="hu-HU" sz="2400" b="1" dirty="0" err="1" smtClean="0"/>
              <a:t>Tübinger</a:t>
            </a:r>
            <a:r>
              <a:rPr lang="hu-HU" sz="2400" b="1" dirty="0" smtClean="0"/>
              <a:t> Stift</a:t>
            </a:r>
            <a:r>
              <a:rPr lang="hu-HU" sz="2400" dirty="0" smtClean="0"/>
              <a:t>. </a:t>
            </a:r>
            <a:r>
              <a:rPr lang="hu-HU" sz="2400" dirty="0" err="1" smtClean="0"/>
              <a:t>Flucht</a:t>
            </a:r>
            <a:r>
              <a:rPr lang="hu-HU" sz="2400" dirty="0" smtClean="0"/>
              <a:t> </a:t>
            </a:r>
            <a:r>
              <a:rPr lang="hu-HU" sz="2400" dirty="0" err="1" smtClean="0"/>
              <a:t>aus</a:t>
            </a:r>
            <a:r>
              <a:rPr lang="hu-HU" sz="2400" dirty="0" smtClean="0"/>
              <a:t> </a:t>
            </a:r>
            <a:r>
              <a:rPr lang="hu-HU" sz="2400" dirty="0" err="1" smtClean="0"/>
              <a:t>Maulbronn</a:t>
            </a:r>
            <a:r>
              <a:rPr lang="hu-HU" sz="2400" dirty="0" smtClean="0"/>
              <a:t>, </a:t>
            </a:r>
            <a:r>
              <a:rPr lang="hu-HU" sz="2400" dirty="0" err="1" smtClean="0"/>
              <a:t>denn</a:t>
            </a:r>
            <a:r>
              <a:rPr lang="hu-HU" sz="2400" dirty="0" smtClean="0"/>
              <a:t> </a:t>
            </a:r>
            <a:r>
              <a:rPr lang="hu-HU" sz="2400" dirty="0" err="1" smtClean="0"/>
              <a:t>er</a:t>
            </a:r>
            <a:r>
              <a:rPr lang="hu-HU" sz="2400" dirty="0" smtClean="0"/>
              <a:t> </a:t>
            </a:r>
            <a:r>
              <a:rPr lang="hu-HU" sz="2400" dirty="0" err="1" smtClean="0"/>
              <a:t>wollte</a:t>
            </a:r>
            <a:r>
              <a:rPr lang="hu-HU" sz="2400" dirty="0" smtClean="0"/>
              <a:t> „</a:t>
            </a:r>
            <a:r>
              <a:rPr lang="hu-HU" sz="2400" dirty="0" err="1" smtClean="0"/>
              <a:t>Dichter</a:t>
            </a:r>
            <a:r>
              <a:rPr lang="hu-HU" sz="2400" dirty="0" smtClean="0"/>
              <a:t> </a:t>
            </a:r>
            <a:r>
              <a:rPr lang="hu-HU" sz="2400" dirty="0" err="1" smtClean="0"/>
              <a:t>oder</a:t>
            </a:r>
            <a:r>
              <a:rPr lang="hu-HU" sz="2400" dirty="0" smtClean="0"/>
              <a:t> </a:t>
            </a:r>
            <a:r>
              <a:rPr lang="hu-HU" sz="2400" dirty="0" err="1" smtClean="0"/>
              <a:t>gar</a:t>
            </a:r>
            <a:r>
              <a:rPr lang="hu-HU" sz="2400" dirty="0" smtClean="0"/>
              <a:t> </a:t>
            </a:r>
            <a:r>
              <a:rPr lang="hu-HU" sz="2400" dirty="0" err="1" smtClean="0"/>
              <a:t>nichts</a:t>
            </a:r>
            <a:r>
              <a:rPr lang="hu-HU" sz="2400" dirty="0" smtClean="0"/>
              <a:t>” </a:t>
            </a:r>
            <a:r>
              <a:rPr lang="hu-HU" sz="2400" dirty="0" err="1" smtClean="0"/>
              <a:t>werden</a:t>
            </a:r>
            <a:r>
              <a:rPr lang="hu-HU" sz="2400" dirty="0" smtClean="0"/>
              <a:t>…</a:t>
            </a:r>
            <a:endParaRPr lang="hu-HU" sz="24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112" cy="120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9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1024</TotalTime>
  <Words>1139</Words>
  <Application>Microsoft Office PowerPoint</Application>
  <PresentationFormat>Szélesvásznú</PresentationFormat>
  <Paragraphs>132</Paragraphs>
  <Slides>41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Office-téma</vt:lpstr>
      <vt:lpstr>    Géza Horváth  Protestantische Traditionen in der deutschsprachigen Literatur X. </vt:lpstr>
      <vt:lpstr>Hermann Hesse I. Fallstudie </vt:lpstr>
      <vt:lpstr>Hermann Hesse (1877–1962) meistgelesener deutscher Schriftsteller</vt:lpstr>
      <vt:lpstr>Hermann Hesse (1877–1962) Literaturnobelpreis 1946</vt:lpstr>
      <vt:lpstr> Die Großeltern: Dr. Hermann Gundert, ev. Theologe, Sprachforscher, 23 Jahre lang Missionar in Talassery (Staat Kerala) und Dr. Carl Hermann Hesse, Arzt in Estland, deutscher Abstammung </vt:lpstr>
      <vt:lpstr>Die Eltern: Marie Hesse, geb. Gundert, verwitwete Isenberg und Johannes Hesse, Theologe, Missionar</vt:lpstr>
      <vt:lpstr>Hermann Hesse im Alter von 3  und 83 Jahren</vt:lpstr>
      <vt:lpstr>Wichtige Lebensstationen</vt:lpstr>
      <vt:lpstr>Kindheit und Jugend</vt:lpstr>
      <vt:lpstr>Calw – die Geburtsstadt an der Nagold im nördlichen Schwarzwald</vt:lpstr>
      <vt:lpstr>Das ev.-theol. Seminar in Maulbronn. Ehemaliges Zisterzienserkloster, seit 1993 Weltkulturerbe des UNESCO</vt:lpstr>
      <vt:lpstr>Das Evangelische Stift Tübingen</vt:lpstr>
      <vt:lpstr>Tübingen: das Heckenhauersche Antiquariat</vt:lpstr>
      <vt:lpstr>Hesse mietete einen Teil des Bauernhauses in Gaienhofen, wo er mit seiner 1. Frau, Maria Bernoulli, 1904-1907 lebte</vt:lpstr>
      <vt:lpstr>In der 1. Gaienhofener Zeit entstehen und erscheinen u.a.</vt:lpstr>
      <vt:lpstr>Das Haus Hesse in Gaienhofen am Erlenloh. 1907-1912 lebte hier Hesse mit seiner Familie</vt:lpstr>
      <vt:lpstr>MONTE VERITÀ (Der Berg der Wahrheit) als Alternativkultur</vt:lpstr>
      <vt:lpstr>Lebensreform-Kolonie auf dem Monte Verità bei Ascona</vt:lpstr>
      <vt:lpstr>Das Haus Hesse - heute</vt:lpstr>
      <vt:lpstr>4.8. bis 11.12. 1911 unternimmt Hesse eine „Indienreise” – auf der Spur seiner Vorfahren – von der enttäuscht zurückkehrt</vt:lpstr>
      <vt:lpstr>An Bord des Dampfers „Prinz Eitel Friedrich” unterwegs nach Indien</vt:lpstr>
      <vt:lpstr>Bern  Melchenbühlweg 26  Hesse Wohnsitz 1912-1919</vt:lpstr>
      <vt:lpstr>Hesse und die Psychoanalyse</vt:lpstr>
      <vt:lpstr>Hermann Hesse als Maler </vt:lpstr>
      <vt:lpstr>PowerPoint-bemutató</vt:lpstr>
      <vt:lpstr>Demian. Die Geschichte einer Jugend von Emil Sinclair</vt:lpstr>
      <vt:lpstr>Casa Camuzzi in Montagnola mit Klingsors Balkon</vt:lpstr>
      <vt:lpstr>Klingsors letzter Sommer</vt:lpstr>
      <vt:lpstr>Gedichte des Malers</vt:lpstr>
      <vt:lpstr>Das Casa Camuzzi heute</vt:lpstr>
      <vt:lpstr>Siddhartha Eine indische Dichtung (1922)</vt:lpstr>
      <vt:lpstr>Der Steppenwolf (1927)</vt:lpstr>
      <vt:lpstr>Casa Rossa in Montagnola. Hier lebte Hesse mit seiner dritten Frau Ninon 1930-1962</vt:lpstr>
      <vt:lpstr>Casa Rossa. Hesses Aquarell</vt:lpstr>
      <vt:lpstr>Der Literaturnobelpreis</vt:lpstr>
      <vt:lpstr>Hermann Hesse - Schaffensperioden</vt:lpstr>
      <vt:lpstr>Hermann Hesse – das literarische Werk</vt:lpstr>
      <vt:lpstr>Hermann Hesse als Maler</vt:lpstr>
      <vt:lpstr>Hermann Hesses weltweite Wirkung</vt:lpstr>
      <vt:lpstr>Hermann Hesse: Unterm Rad</vt:lpstr>
      <vt:lpstr>Das Glasperlenspiel. Versuch einer Lebensbeschreibung des Magister Ludi Josef Knecht samt Knechts hinterlassenen Schriften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Protestantische Traditionen in der deutschen Literatur VI.</dc:title>
  <dc:creator>Geza</dc:creator>
  <cp:lastModifiedBy>HG</cp:lastModifiedBy>
  <cp:revision>123</cp:revision>
  <dcterms:created xsi:type="dcterms:W3CDTF">2017-04-06T15:50:30Z</dcterms:created>
  <dcterms:modified xsi:type="dcterms:W3CDTF">2023-08-29T19:07:45Z</dcterms:modified>
</cp:coreProperties>
</file>